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6"/>
  </p:notesMasterIdLst>
  <p:handoutMasterIdLst>
    <p:handoutMasterId r:id="rId37"/>
  </p:handoutMasterIdLst>
  <p:sldIdLst>
    <p:sldId id="276" r:id="rId2"/>
    <p:sldId id="284" r:id="rId3"/>
    <p:sldId id="256" r:id="rId4"/>
    <p:sldId id="271" r:id="rId5"/>
    <p:sldId id="285" r:id="rId6"/>
    <p:sldId id="280" r:id="rId7"/>
    <p:sldId id="272" r:id="rId8"/>
    <p:sldId id="273" r:id="rId9"/>
    <p:sldId id="257" r:id="rId10"/>
    <p:sldId id="266" r:id="rId11"/>
    <p:sldId id="267" r:id="rId12"/>
    <p:sldId id="268" r:id="rId13"/>
    <p:sldId id="269" r:id="rId14"/>
    <p:sldId id="270" r:id="rId15"/>
    <p:sldId id="258" r:id="rId16"/>
    <p:sldId id="265" r:id="rId17"/>
    <p:sldId id="263" r:id="rId18"/>
    <p:sldId id="303" r:id="rId19"/>
    <p:sldId id="304" r:id="rId20"/>
    <p:sldId id="308" r:id="rId21"/>
    <p:sldId id="305" r:id="rId22"/>
    <p:sldId id="307" r:id="rId23"/>
    <p:sldId id="306" r:id="rId24"/>
    <p:sldId id="314" r:id="rId25"/>
    <p:sldId id="315" r:id="rId26"/>
    <p:sldId id="281" r:id="rId27"/>
    <p:sldId id="316" r:id="rId28"/>
    <p:sldId id="313" r:id="rId29"/>
    <p:sldId id="264" r:id="rId30"/>
    <p:sldId id="310" r:id="rId31"/>
    <p:sldId id="282" r:id="rId32"/>
    <p:sldId id="309" r:id="rId33"/>
    <p:sldId id="275" r:id="rId34"/>
    <p:sldId id="317"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1348" autoAdjust="0"/>
    <p:restoredTop sz="60719" autoAdjust="0"/>
  </p:normalViewPr>
  <p:slideViewPr>
    <p:cSldViewPr snapToGrid="0" snapToObjects="1">
      <p:cViewPr varScale="1">
        <p:scale>
          <a:sx n="77" d="100"/>
          <a:sy n="77" d="100"/>
        </p:scale>
        <p:origin x="1448" y="176"/>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44EA675-4800-42D1-9AE5-EDB20AE2000B}" type="datetimeFigureOut">
              <a:rPr lang="en-US" smtClean="0"/>
              <a:t>2/6/19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7F9575D-0283-4C82-9CBD-C5FE6A2A86CC}" type="slidenum">
              <a:rPr lang="en-US" smtClean="0"/>
              <a:t>‹#›</a:t>
            </a:fld>
            <a:endParaRPr lang="en-US"/>
          </a:p>
        </p:txBody>
      </p:sp>
    </p:spTree>
    <p:extLst>
      <p:ext uri="{BB962C8B-B14F-4D97-AF65-F5344CB8AC3E}">
        <p14:creationId xmlns:p14="http://schemas.microsoft.com/office/powerpoint/2010/main" val="405028480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56F4CE-E9BB-5247-AB83-B24FA12E9F12}" type="datetimeFigureOut">
              <a:rPr lang="en-US" smtClean="0"/>
              <a:t>2/6/19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80341C-F61C-794D-A5B5-CAD3705F90DD}" type="slidenum">
              <a:rPr lang="en-US" smtClean="0"/>
              <a:t>‹#›</a:t>
            </a:fld>
            <a:endParaRPr lang="en-US"/>
          </a:p>
        </p:txBody>
      </p:sp>
    </p:spTree>
    <p:extLst>
      <p:ext uri="{BB962C8B-B14F-4D97-AF65-F5344CB8AC3E}">
        <p14:creationId xmlns:p14="http://schemas.microsoft.com/office/powerpoint/2010/main" val="32604127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medium.com/@lauraom"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medium.com/@lauraom"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80341C-F61C-794D-A5B5-CAD3705F90DD}" type="slidenum">
              <a:rPr lang="en-US" smtClean="0"/>
              <a:t>1</a:t>
            </a:fld>
            <a:endParaRPr lang="en-US"/>
          </a:p>
        </p:txBody>
      </p:sp>
    </p:spTree>
    <p:extLst>
      <p:ext uri="{BB962C8B-B14F-4D97-AF65-F5344CB8AC3E}">
        <p14:creationId xmlns:p14="http://schemas.microsoft.com/office/powerpoint/2010/main" val="40377065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80341C-F61C-794D-A5B5-CAD3705F90DD}" type="slidenum">
              <a:rPr lang="en-US" smtClean="0"/>
              <a:t>11</a:t>
            </a:fld>
            <a:endParaRPr lang="en-US"/>
          </a:p>
        </p:txBody>
      </p:sp>
    </p:spTree>
    <p:extLst>
      <p:ext uri="{BB962C8B-B14F-4D97-AF65-F5344CB8AC3E}">
        <p14:creationId xmlns:p14="http://schemas.microsoft.com/office/powerpoint/2010/main" val="15746135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https://advocacy.thp.org/2014/08/08/</a:t>
            </a:r>
            <a:r>
              <a:rPr lang="en-US" dirty="0" err="1"/>
              <a:t>mdgs</a:t>
            </a:r>
            <a:r>
              <a:rPr lang="en-US" dirty="0"/>
              <a:t>-to-</a:t>
            </a:r>
            <a:r>
              <a:rPr lang="en-US" dirty="0" err="1"/>
              <a:t>sdgs</a:t>
            </a:r>
            <a:r>
              <a:rPr lang="en-US" dirty="0"/>
              <a:t>/</a:t>
            </a:r>
          </a:p>
          <a:p>
            <a:endParaRPr lang="en-US" dirty="0"/>
          </a:p>
        </p:txBody>
      </p:sp>
      <p:sp>
        <p:nvSpPr>
          <p:cNvPr id="4" name="Slide Number Placeholder 3"/>
          <p:cNvSpPr>
            <a:spLocks noGrp="1"/>
          </p:cNvSpPr>
          <p:nvPr>
            <p:ph type="sldNum" sz="quarter" idx="5"/>
          </p:nvPr>
        </p:nvSpPr>
        <p:spPr/>
        <p:txBody>
          <a:bodyPr/>
          <a:lstStyle/>
          <a:p>
            <a:fld id="{3280341C-F61C-794D-A5B5-CAD3705F90DD}" type="slidenum">
              <a:rPr lang="en-US" smtClean="0"/>
              <a:t>15</a:t>
            </a:fld>
            <a:endParaRPr lang="en-US"/>
          </a:p>
        </p:txBody>
      </p:sp>
    </p:spTree>
    <p:extLst>
      <p:ext uri="{BB962C8B-B14F-4D97-AF65-F5344CB8AC3E}">
        <p14:creationId xmlns:p14="http://schemas.microsoft.com/office/powerpoint/2010/main" val="1334830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OWG=open</a:t>
            </a:r>
            <a:r>
              <a:rPr lang="nl-NL" baseline="0" dirty="0"/>
              <a:t> </a:t>
            </a:r>
            <a:r>
              <a:rPr lang="nl-NL" baseline="0" dirty="0" err="1"/>
              <a:t>working</a:t>
            </a:r>
            <a:r>
              <a:rPr lang="nl-NL" baseline="0" dirty="0"/>
              <a:t> </a:t>
            </a:r>
            <a:r>
              <a:rPr lang="nl-NL" baseline="0" dirty="0" err="1"/>
              <a:t>groups</a:t>
            </a:r>
            <a:r>
              <a:rPr lang="nl-NL" baseline="0" dirty="0"/>
              <a:t>; SG = </a:t>
            </a:r>
            <a:r>
              <a:rPr lang="nl-NL" baseline="0" dirty="0" err="1"/>
              <a:t>Secretary</a:t>
            </a:r>
            <a:r>
              <a:rPr lang="nl-NL" baseline="0" dirty="0"/>
              <a:t> General</a:t>
            </a:r>
            <a:endParaRPr lang="en-US" dirty="0"/>
          </a:p>
          <a:p>
            <a:r>
              <a:rPr lang="en-US" dirty="0" err="1"/>
              <a:t>Plaatje</a:t>
            </a:r>
            <a:r>
              <a:rPr lang="en-US" dirty="0"/>
              <a:t> </a:t>
            </a:r>
            <a:r>
              <a:rPr lang="en-US" dirty="0" err="1"/>
              <a:t>dat</a:t>
            </a:r>
            <a:r>
              <a:rPr lang="en-US" dirty="0"/>
              <a:t> het </a:t>
            </a:r>
            <a:r>
              <a:rPr lang="en-US" dirty="0" err="1"/>
              <a:t>ingewikkelde</a:t>
            </a:r>
            <a:r>
              <a:rPr lang="en-US" dirty="0"/>
              <a:t> </a:t>
            </a:r>
            <a:r>
              <a:rPr lang="en-US" dirty="0" err="1"/>
              <a:t>proces</a:t>
            </a:r>
            <a:r>
              <a:rPr lang="en-US" dirty="0"/>
              <a:t> </a:t>
            </a:r>
            <a:r>
              <a:rPr lang="en-US" dirty="0" err="1"/>
              <a:t>laat</a:t>
            </a:r>
            <a:r>
              <a:rPr lang="en-US" dirty="0"/>
              <a:t> </a:t>
            </a:r>
            <a:r>
              <a:rPr lang="en-US" dirty="0" err="1"/>
              <a:t>zien</a:t>
            </a:r>
            <a:r>
              <a:rPr lang="en-US" dirty="0"/>
              <a:t> hoe de SDG’s tot stand </a:t>
            </a:r>
            <a:r>
              <a:rPr lang="en-US" dirty="0" err="1"/>
              <a:t>kwamen</a:t>
            </a:r>
            <a:r>
              <a:rPr lang="en-US" dirty="0"/>
              <a:t>. </a:t>
            </a:r>
          </a:p>
          <a:p>
            <a:r>
              <a:rPr lang="en-US" dirty="0"/>
              <a:t>“MDGs were drawn up by a group of experts in the ‘basement of UN headquarters’ whereas SDGs have evolved after a long and extensive consultative process including 70 Open Working Groups, Civil Society Organizations, thematic consultations, country consultations, participation of general public through face-to-face meetings and online mechanisms and door to door survey;”</a:t>
            </a:r>
          </a:p>
          <a:p>
            <a:endParaRPr lang="en-US" dirty="0"/>
          </a:p>
          <a:p>
            <a:r>
              <a:rPr lang="en-US" dirty="0"/>
              <a:t>MDGs had no concrete role for the Civil Society Organizations (CSOs), whereas SDGs have paid attention to this right from the framing stage itself with significant engagement of civil society actors.</a:t>
            </a:r>
          </a:p>
          <a:p>
            <a:endParaRPr lang="en-US" dirty="0"/>
          </a:p>
        </p:txBody>
      </p:sp>
      <p:sp>
        <p:nvSpPr>
          <p:cNvPr id="4" name="Slide Number Placeholder 3"/>
          <p:cNvSpPr>
            <a:spLocks noGrp="1"/>
          </p:cNvSpPr>
          <p:nvPr>
            <p:ph type="sldNum" sz="quarter" idx="5"/>
          </p:nvPr>
        </p:nvSpPr>
        <p:spPr/>
        <p:txBody>
          <a:bodyPr/>
          <a:lstStyle/>
          <a:p>
            <a:fld id="{3280341C-F61C-794D-A5B5-CAD3705F90DD}" type="slidenum">
              <a:rPr lang="en-US" smtClean="0"/>
              <a:t>16</a:t>
            </a:fld>
            <a:endParaRPr lang="en-US"/>
          </a:p>
        </p:txBody>
      </p:sp>
    </p:spTree>
    <p:extLst>
      <p:ext uri="{BB962C8B-B14F-4D97-AF65-F5344CB8AC3E}">
        <p14:creationId xmlns:p14="http://schemas.microsoft.com/office/powerpoint/2010/main" val="22415645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advocacy.thp.org</a:t>
            </a:r>
            <a:r>
              <a:rPr lang="en-US" dirty="0"/>
              <a:t>/2017/10/30/top-10-how-to-think-about-the-sdgs/</a:t>
            </a:r>
          </a:p>
          <a:p>
            <a:endParaRPr lang="en-US" dirty="0"/>
          </a:p>
        </p:txBody>
      </p:sp>
      <p:sp>
        <p:nvSpPr>
          <p:cNvPr id="4" name="Slide Number Placeholder 3"/>
          <p:cNvSpPr>
            <a:spLocks noGrp="1"/>
          </p:cNvSpPr>
          <p:nvPr>
            <p:ph type="sldNum" sz="quarter" idx="5"/>
          </p:nvPr>
        </p:nvSpPr>
        <p:spPr/>
        <p:txBody>
          <a:bodyPr/>
          <a:lstStyle/>
          <a:p>
            <a:fld id="{3280341C-F61C-794D-A5B5-CAD3705F90DD}" type="slidenum">
              <a:rPr lang="en-US" smtClean="0"/>
              <a:t>17</a:t>
            </a:fld>
            <a:endParaRPr lang="en-US"/>
          </a:p>
        </p:txBody>
      </p:sp>
    </p:spTree>
    <p:extLst>
      <p:ext uri="{BB962C8B-B14F-4D97-AF65-F5344CB8AC3E}">
        <p14:creationId xmlns:p14="http://schemas.microsoft.com/office/powerpoint/2010/main" val="1518778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80341C-F61C-794D-A5B5-CAD3705F90DD}" type="slidenum">
              <a:rPr lang="en-US" smtClean="0"/>
              <a:t>18</a:t>
            </a:fld>
            <a:endParaRPr lang="en-US"/>
          </a:p>
        </p:txBody>
      </p:sp>
    </p:spTree>
    <p:extLst>
      <p:ext uri="{BB962C8B-B14F-4D97-AF65-F5344CB8AC3E}">
        <p14:creationId xmlns:p14="http://schemas.microsoft.com/office/powerpoint/2010/main" val="40121171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Geknipt</a:t>
            </a:r>
            <a:r>
              <a:rPr lang="en-US" dirty="0"/>
              <a:t> </a:t>
            </a:r>
            <a:r>
              <a:rPr lang="en-US" dirty="0" err="1"/>
              <a:t>filmpje</a:t>
            </a:r>
            <a:r>
              <a:rPr lang="en-US" dirty="0"/>
              <a:t>. </a:t>
            </a:r>
          </a:p>
          <a:p>
            <a:endParaRPr lang="nl-NL" dirty="0"/>
          </a:p>
          <a:p>
            <a:r>
              <a:rPr lang="nl-NL" dirty="0"/>
              <a:t>Prachtig! Wij ‘</a:t>
            </a:r>
            <a:r>
              <a:rPr lang="nl-NL" dirty="0" err="1"/>
              <a:t>the</a:t>
            </a:r>
            <a:r>
              <a:rPr lang="nl-NL" dirty="0"/>
              <a:t> </a:t>
            </a:r>
            <a:r>
              <a:rPr lang="nl-NL" dirty="0" err="1"/>
              <a:t>people</a:t>
            </a:r>
            <a:r>
              <a:rPr lang="nl-NL" dirty="0"/>
              <a:t>’ gaan ervoor! Maar er zijn ook kanttekeningen</a:t>
            </a:r>
            <a:r>
              <a:rPr lang="nl-NL" baseline="0" dirty="0"/>
              <a:t> en belangrijke vragen </a:t>
            </a:r>
            <a:r>
              <a:rPr lang="nl-NL" baseline="0" dirty="0" err="1"/>
              <a:t>tav</a:t>
            </a:r>
            <a:r>
              <a:rPr lang="nl-NL" baseline="0" dirty="0"/>
              <a:t> </a:t>
            </a:r>
            <a:r>
              <a:rPr lang="nl-NL" baseline="0" dirty="0" err="1"/>
              <a:t>SDGs</a:t>
            </a:r>
            <a:r>
              <a:rPr lang="nl-NL" baseline="0" dirty="0"/>
              <a:t>.</a:t>
            </a:r>
            <a:endParaRPr lang="en-US" dirty="0"/>
          </a:p>
        </p:txBody>
      </p:sp>
      <p:sp>
        <p:nvSpPr>
          <p:cNvPr id="4" name="Slide Number Placeholder 3"/>
          <p:cNvSpPr>
            <a:spLocks noGrp="1"/>
          </p:cNvSpPr>
          <p:nvPr>
            <p:ph type="sldNum" sz="quarter" idx="5"/>
          </p:nvPr>
        </p:nvSpPr>
        <p:spPr/>
        <p:txBody>
          <a:bodyPr/>
          <a:lstStyle/>
          <a:p>
            <a:fld id="{3280341C-F61C-794D-A5B5-CAD3705F90DD}" type="slidenum">
              <a:rPr lang="en-US" smtClean="0"/>
              <a:t>20</a:t>
            </a:fld>
            <a:endParaRPr lang="en-US"/>
          </a:p>
        </p:txBody>
      </p:sp>
    </p:spTree>
    <p:extLst>
      <p:ext uri="{BB962C8B-B14F-4D97-AF65-F5344CB8AC3E}">
        <p14:creationId xmlns:p14="http://schemas.microsoft.com/office/powerpoint/2010/main" val="19896081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Funding gap? https://www.weforum.org/agenda/2018/07/how-to-measure-progress-sustainable-development-goals/</a:t>
            </a:r>
          </a:p>
          <a:p>
            <a:r>
              <a:rPr lang="en-US" dirty="0"/>
              <a:t>“The SDGs' remaining finance requirements are estimated at between $1.4 trillion and $2.5 trillion” = </a:t>
            </a:r>
          </a:p>
          <a:p>
            <a:r>
              <a:rPr lang="en-US" dirty="0"/>
              <a:t>1,5-2,5 </a:t>
            </a:r>
            <a:r>
              <a:rPr lang="en-US" dirty="0" err="1"/>
              <a:t>biljoen</a:t>
            </a:r>
            <a:r>
              <a:rPr lang="en-US" dirty="0"/>
              <a:t> = </a:t>
            </a:r>
            <a:r>
              <a:rPr lang="en-US" dirty="0" err="1"/>
              <a:t>duizend</a:t>
            </a:r>
            <a:r>
              <a:rPr lang="en-US" dirty="0"/>
              <a:t> </a:t>
            </a:r>
            <a:r>
              <a:rPr lang="en-US" dirty="0" err="1"/>
              <a:t>miljard</a:t>
            </a:r>
            <a:r>
              <a:rPr lang="en-US" dirty="0"/>
              <a:t> (12 </a:t>
            </a:r>
            <a:r>
              <a:rPr lang="en-US" dirty="0" err="1"/>
              <a:t>nullen</a:t>
            </a:r>
            <a:r>
              <a:rPr lang="en-US" dirty="0"/>
              <a:t>!):</a:t>
            </a:r>
            <a:r>
              <a:rPr lang="en-US" baseline="0" dirty="0"/>
              <a:t> </a:t>
            </a:r>
            <a:r>
              <a:rPr lang="nl-NL" dirty="0"/>
              <a:t>$1,5 a 2,5 </a:t>
            </a:r>
            <a:r>
              <a:rPr lang="en-US" dirty="0"/>
              <a:t>000,000,000,000</a:t>
            </a:r>
          </a:p>
          <a:p>
            <a:endParaRPr lang="en-US" dirty="0"/>
          </a:p>
          <a:p>
            <a:endParaRPr lang="nl-NL" dirty="0"/>
          </a:p>
          <a:p>
            <a:endParaRPr lang="en-US" dirty="0"/>
          </a:p>
          <a:p>
            <a:endParaRPr lang="en-US" dirty="0"/>
          </a:p>
        </p:txBody>
      </p:sp>
      <p:sp>
        <p:nvSpPr>
          <p:cNvPr id="4" name="Slide Number Placeholder 3"/>
          <p:cNvSpPr>
            <a:spLocks noGrp="1"/>
          </p:cNvSpPr>
          <p:nvPr>
            <p:ph type="sldNum" sz="quarter" idx="5"/>
          </p:nvPr>
        </p:nvSpPr>
        <p:spPr/>
        <p:txBody>
          <a:bodyPr/>
          <a:lstStyle/>
          <a:p>
            <a:fld id="{3280341C-F61C-794D-A5B5-CAD3705F90DD}" type="slidenum">
              <a:rPr lang="en-US" smtClean="0"/>
              <a:t>21</a:t>
            </a:fld>
            <a:endParaRPr lang="en-US"/>
          </a:p>
        </p:txBody>
      </p:sp>
    </p:spTree>
    <p:extLst>
      <p:ext uri="{BB962C8B-B14F-4D97-AF65-F5344CB8AC3E}">
        <p14:creationId xmlns:p14="http://schemas.microsoft.com/office/powerpoint/2010/main" val="25060833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www.sdgcharter.nl</a:t>
            </a:r>
            <a:r>
              <a:rPr lang="en-US" dirty="0"/>
              <a:t>/</a:t>
            </a:r>
          </a:p>
          <a:p>
            <a:r>
              <a:rPr lang="en-US" dirty="0"/>
              <a:t>“The SDG Charter Network enables business, civil society &amp; local governments in the Netherlands to cooperate effectively in achieving the U.N. Sustainable Development Goals, at home and abroad. The Charter develops an ambitious, positive agenda to achieve the goals. The SDGs are a great opportunity for the Netherlands and the world, if we are able to work together. The SDG Charter has been signed by over 250 parties; companies, civil society &amp; youth organizations, foundations, knowledge institutes and municipalities, that are strongly committed to realizing the 2030 Agenda. This is a unique movement in the world. The Charter Bureau facilitates the network by convening actors and catalyzing cooperation. “</a:t>
            </a:r>
          </a:p>
          <a:p>
            <a:endParaRPr lang="en-US" dirty="0"/>
          </a:p>
          <a:p>
            <a:endParaRPr lang="en-US" dirty="0"/>
          </a:p>
        </p:txBody>
      </p:sp>
      <p:sp>
        <p:nvSpPr>
          <p:cNvPr id="4" name="Slide Number Placeholder 3"/>
          <p:cNvSpPr>
            <a:spLocks noGrp="1"/>
          </p:cNvSpPr>
          <p:nvPr>
            <p:ph type="sldNum" sz="quarter" idx="5"/>
          </p:nvPr>
        </p:nvSpPr>
        <p:spPr/>
        <p:txBody>
          <a:bodyPr/>
          <a:lstStyle/>
          <a:p>
            <a:fld id="{3280341C-F61C-794D-A5B5-CAD3705F90DD}" type="slidenum">
              <a:rPr lang="en-US" smtClean="0"/>
              <a:t>22</a:t>
            </a:fld>
            <a:endParaRPr lang="en-US"/>
          </a:p>
        </p:txBody>
      </p:sp>
    </p:spTree>
    <p:extLst>
      <p:ext uri="{BB962C8B-B14F-4D97-AF65-F5344CB8AC3E}">
        <p14:creationId xmlns:p14="http://schemas.microsoft.com/office/powerpoint/2010/main" val="27257696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Goal 17: Partnerships for the goals</a:t>
            </a:r>
          </a:p>
          <a:p>
            <a:r>
              <a:rPr lang="en-US" dirty="0"/>
              <a:t>http://www.sdgfund.org/goal-17-partnerships-goals</a:t>
            </a:r>
          </a:p>
          <a:p>
            <a:r>
              <a:rPr lang="en-US" dirty="0"/>
              <a:t>“The SDG Fund has introduced the use of </a:t>
            </a:r>
            <a:r>
              <a:rPr lang="en-US" b="1" dirty="0"/>
              <a:t>matching funds </a:t>
            </a:r>
            <a:r>
              <a:rPr lang="en-US" dirty="0"/>
              <a:t>that are provided by national and local governments, international donors and the private sector. This increases sustainability, impact, national ownership and the potential to scale up.  55% of the overall SDG Fund </a:t>
            </a:r>
            <a:r>
              <a:rPr lang="en-US" dirty="0" err="1"/>
              <a:t>programme</a:t>
            </a:r>
            <a:r>
              <a:rPr lang="en-US" dirty="0"/>
              <a:t> budget comes from matching funds.”</a:t>
            </a:r>
          </a:p>
          <a:p>
            <a:r>
              <a:rPr lang="nl-NL" dirty="0"/>
              <a:t>HARD NODIG, want Noordelijke Overheden hebben minder geld over voor ontwikkelingssamenwerking; velen halen VN norm van 0,7%</a:t>
            </a:r>
            <a:r>
              <a:rPr lang="nl-NL" baseline="0" dirty="0"/>
              <a:t> van BNP niet; NL betaalde vroeger 1% maar dit is sterk gedaald en bovendien MIX HULP&amp;HANDEL</a:t>
            </a:r>
            <a:endParaRPr lang="en-US" dirty="0"/>
          </a:p>
        </p:txBody>
      </p:sp>
      <p:sp>
        <p:nvSpPr>
          <p:cNvPr id="4" name="Slide Number Placeholder 3"/>
          <p:cNvSpPr>
            <a:spLocks noGrp="1"/>
          </p:cNvSpPr>
          <p:nvPr>
            <p:ph type="sldNum" sz="quarter" idx="5"/>
          </p:nvPr>
        </p:nvSpPr>
        <p:spPr/>
        <p:txBody>
          <a:bodyPr/>
          <a:lstStyle/>
          <a:p>
            <a:fld id="{3280341C-F61C-794D-A5B5-CAD3705F90DD}" type="slidenum">
              <a:rPr lang="en-US" smtClean="0"/>
              <a:t>23</a:t>
            </a:fld>
            <a:endParaRPr lang="en-US"/>
          </a:p>
        </p:txBody>
      </p:sp>
    </p:spTree>
    <p:extLst>
      <p:ext uri="{BB962C8B-B14F-4D97-AF65-F5344CB8AC3E}">
        <p14:creationId xmlns:p14="http://schemas.microsoft.com/office/powerpoint/2010/main" val="25083011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80341C-F61C-794D-A5B5-CAD3705F90DD}" type="slidenum">
              <a:rPr lang="en-US" smtClean="0"/>
              <a:t>24</a:t>
            </a:fld>
            <a:endParaRPr lang="en-US"/>
          </a:p>
        </p:txBody>
      </p:sp>
    </p:spTree>
    <p:extLst>
      <p:ext uri="{BB962C8B-B14F-4D97-AF65-F5344CB8AC3E}">
        <p14:creationId xmlns:p14="http://schemas.microsoft.com/office/powerpoint/2010/main" val="25406023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80341C-F61C-794D-A5B5-CAD3705F90DD}" type="slidenum">
              <a:rPr lang="en-US" smtClean="0"/>
              <a:t>2</a:t>
            </a:fld>
            <a:endParaRPr lang="en-US"/>
          </a:p>
        </p:txBody>
      </p:sp>
    </p:spTree>
    <p:extLst>
      <p:ext uri="{BB962C8B-B14F-4D97-AF65-F5344CB8AC3E}">
        <p14:creationId xmlns:p14="http://schemas.microsoft.com/office/powerpoint/2010/main" val="5354899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11.10.2016 | </a:t>
            </a:r>
            <a:r>
              <a:rPr lang="en-US" b="1" dirty="0"/>
              <a:t>Sustainable Development Goals: Possibilities and Challenges</a:t>
            </a:r>
          </a:p>
          <a:p>
            <a:r>
              <a:rPr lang="en-US" dirty="0"/>
              <a:t>Guest commentary by Amitabh Behar, Executive Director, National Foundation for India.</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https://www.welthungerhilfe.org/news/latest-articles/sdgs-the-possibilities-and-challenges/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3280341C-F61C-794D-A5B5-CAD3705F90DD}" type="slidenum">
              <a:rPr lang="en-US" smtClean="0"/>
              <a:t>25</a:t>
            </a:fld>
            <a:endParaRPr lang="en-US"/>
          </a:p>
        </p:txBody>
      </p:sp>
    </p:spTree>
    <p:extLst>
      <p:ext uri="{BB962C8B-B14F-4D97-AF65-F5344CB8AC3E}">
        <p14:creationId xmlns:p14="http://schemas.microsoft.com/office/powerpoint/2010/main" val="25406023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The trouble with the UN SDGs 2030 global goals</a:t>
            </a:r>
          </a:p>
          <a:p>
            <a:r>
              <a:rPr lang="en-US" b="1" dirty="0"/>
              <a:t>As we invest trillions of dollars in sustainable development, let’s tackle the root causes of the problems we’re trying to solve</a:t>
            </a:r>
          </a:p>
          <a:p>
            <a:r>
              <a:rPr lang="en-US" dirty="0">
                <a:hlinkClick r:id="rId3"/>
              </a:rPr>
              <a:t>Laura Ortiz </a:t>
            </a:r>
            <a:r>
              <a:rPr lang="en-US" dirty="0" err="1">
                <a:hlinkClick r:id="rId3"/>
              </a:rPr>
              <a:t>Montemayor</a:t>
            </a:r>
            <a:r>
              <a:rPr lang="en-US" dirty="0"/>
              <a:t> May 3, 2018</a:t>
            </a:r>
          </a:p>
          <a:p>
            <a:endParaRPr lang="nl-NL"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solidFill>
                  <a:schemeClr val="bg1"/>
                </a:solidFill>
              </a:rPr>
              <a:t>“junk food that is sometimes cheaper, more accessible and less labor intensive”: COCA COLA!!</a:t>
            </a:r>
          </a:p>
          <a:p>
            <a:pPr marL="0" marR="0" indent="0" algn="l" defTabSz="914400" rtl="0" eaLnBrk="1" fontAlgn="auto" latinLnBrk="0" hangingPunct="1">
              <a:lnSpc>
                <a:spcPct val="100000"/>
              </a:lnSpc>
              <a:spcBef>
                <a:spcPts val="0"/>
              </a:spcBef>
              <a:spcAft>
                <a:spcPts val="0"/>
              </a:spcAft>
              <a:buClrTx/>
              <a:buSzTx/>
              <a:buFontTx/>
              <a:buNone/>
              <a:tabLst/>
              <a:defRPr/>
            </a:pPr>
            <a:endParaRPr lang="nl-NL" dirty="0">
              <a:solidFill>
                <a:schemeClr val="bg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nl-NL" dirty="0">
                <a:solidFill>
                  <a:schemeClr val="bg1"/>
                </a:solidFill>
              </a:rPr>
              <a:t>Soft policy (VN) versus harde belangen van bedrijven, staten, rijken</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bg1"/>
              </a:solidFill>
            </a:endParaRP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nl-NL"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3280341C-F61C-794D-A5B5-CAD3705F90DD}" type="slidenum">
              <a:rPr lang="en-US" smtClean="0"/>
              <a:t>26</a:t>
            </a:fld>
            <a:endParaRPr lang="en-US"/>
          </a:p>
        </p:txBody>
      </p:sp>
    </p:spTree>
    <p:extLst>
      <p:ext uri="{BB962C8B-B14F-4D97-AF65-F5344CB8AC3E}">
        <p14:creationId xmlns:p14="http://schemas.microsoft.com/office/powerpoint/2010/main" val="25406023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The trouble with the UN SDGs 2030 global goals</a:t>
            </a:r>
          </a:p>
          <a:p>
            <a:r>
              <a:rPr lang="en-US" b="1" dirty="0"/>
              <a:t>As we invest trillions of dollars in sustainable development, let’s tackle the root causes of the problems we’re trying to solve</a:t>
            </a:r>
          </a:p>
          <a:p>
            <a:r>
              <a:rPr lang="en-US" dirty="0">
                <a:hlinkClick r:id="rId3"/>
              </a:rPr>
              <a:t>Laura Ortiz </a:t>
            </a:r>
            <a:r>
              <a:rPr lang="en-US" dirty="0" err="1">
                <a:hlinkClick r:id="rId3"/>
              </a:rPr>
              <a:t>Montemayor</a:t>
            </a:r>
            <a:r>
              <a:rPr lang="en-US" dirty="0"/>
              <a:t> May 3, 2018</a:t>
            </a:r>
          </a:p>
          <a:p>
            <a:endParaRPr lang="nl-NL"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solidFill>
                  <a:schemeClr val="bg1"/>
                </a:solidFill>
              </a:rPr>
              <a:t>“junk food that is sometimes cheaper, more accessible and less labor intensive”: COCA COLA!!</a:t>
            </a: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nl-NL"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3280341C-F61C-794D-A5B5-CAD3705F90DD}" type="slidenum">
              <a:rPr lang="en-US" smtClean="0"/>
              <a:t>27</a:t>
            </a:fld>
            <a:endParaRPr lang="en-US"/>
          </a:p>
        </p:txBody>
      </p:sp>
    </p:spTree>
    <p:extLst>
      <p:ext uri="{BB962C8B-B14F-4D97-AF65-F5344CB8AC3E}">
        <p14:creationId xmlns:p14="http://schemas.microsoft.com/office/powerpoint/2010/main" val="25406023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1" i="0" u="sng" strike="noStrike" kern="1200" cap="none" spc="0" normalizeH="0" baseline="0" noProof="0" dirty="0">
                <a:ln>
                  <a:noFill/>
                </a:ln>
                <a:solidFill>
                  <a:prstClr val="black"/>
                </a:solidFill>
                <a:effectLst/>
                <a:uLnTx/>
                <a:uFillTx/>
                <a:latin typeface="+mn-lt"/>
                <a:ea typeface="+mn-ea"/>
                <a:cs typeface="+mn-cs"/>
                <a:sym typeface="Wingdings" pitchFamily="2" charset="2"/>
              </a:rPr>
              <a:t>Niet echt toegankelijk voor ‘we </a:t>
            </a:r>
            <a:r>
              <a:rPr kumimoji="0" lang="nl-NL" sz="1200" b="1" i="0" u="sng" strike="noStrike" kern="1200" cap="none" spc="0" normalizeH="0" baseline="0" noProof="0" dirty="0" err="1">
                <a:ln>
                  <a:noFill/>
                </a:ln>
                <a:solidFill>
                  <a:prstClr val="black"/>
                </a:solidFill>
                <a:effectLst/>
                <a:uLnTx/>
                <a:uFillTx/>
                <a:latin typeface="+mn-lt"/>
                <a:ea typeface="+mn-ea"/>
                <a:cs typeface="+mn-cs"/>
                <a:sym typeface="Wingdings" pitchFamily="2" charset="2"/>
              </a:rPr>
              <a:t>the</a:t>
            </a:r>
            <a:r>
              <a:rPr kumimoji="0" lang="nl-NL" sz="1200" b="1" i="0" u="sng" strike="noStrike" kern="1200" cap="none" spc="0" normalizeH="0" baseline="0" noProof="0" dirty="0">
                <a:ln>
                  <a:noFill/>
                </a:ln>
                <a:solidFill>
                  <a:prstClr val="black"/>
                </a:solidFill>
                <a:effectLst/>
                <a:uLnTx/>
                <a:uFillTx/>
                <a:latin typeface="+mn-lt"/>
                <a:ea typeface="+mn-ea"/>
                <a:cs typeface="+mn-cs"/>
                <a:sym typeface="Wingdings" pitchFamily="2" charset="2"/>
              </a:rPr>
              <a:t> </a:t>
            </a:r>
            <a:r>
              <a:rPr kumimoji="0" lang="nl-NL" sz="1200" b="1" i="0" u="sng" strike="noStrike" kern="1200" cap="none" spc="0" normalizeH="0" baseline="0" noProof="0" dirty="0" err="1">
                <a:ln>
                  <a:noFill/>
                </a:ln>
                <a:solidFill>
                  <a:prstClr val="black"/>
                </a:solidFill>
                <a:effectLst/>
                <a:uLnTx/>
                <a:uFillTx/>
                <a:latin typeface="+mn-lt"/>
                <a:ea typeface="+mn-ea"/>
                <a:cs typeface="+mn-cs"/>
                <a:sym typeface="Wingdings" pitchFamily="2" charset="2"/>
              </a:rPr>
              <a:t>people</a:t>
            </a:r>
            <a:r>
              <a:rPr kumimoji="0" lang="nl-NL" sz="1200" b="1" i="0" u="sng" strike="noStrike" kern="1200" cap="none" spc="0" normalizeH="0" baseline="0" noProof="0" dirty="0">
                <a:ln>
                  <a:noFill/>
                </a:ln>
                <a:solidFill>
                  <a:prstClr val="black"/>
                </a:solidFill>
                <a:effectLst/>
                <a:uLnTx/>
                <a:uFillTx/>
                <a:latin typeface="+mn-lt"/>
                <a:ea typeface="+mn-ea"/>
                <a:cs typeface="+mn-cs"/>
                <a:sym typeface="Wingdings" pitchFamily="2" charset="2"/>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1" i="0" u="sng" strike="noStrike" kern="1200" cap="none" spc="0" normalizeH="0" baseline="0" noProof="0" dirty="0">
                <a:ln>
                  <a:noFill/>
                </a:ln>
                <a:solidFill>
                  <a:prstClr val="black"/>
                </a:solidFill>
                <a:effectLst/>
                <a:uLnTx/>
                <a:uFillTx/>
                <a:latin typeface="+mn-lt"/>
                <a:ea typeface="+mn-ea"/>
                <a:cs typeface="+mn-cs"/>
                <a:sym typeface="Wingdings" pitchFamily="2" charset="2"/>
              </a:rPr>
              <a:t> </a:t>
            </a:r>
            <a:r>
              <a:rPr kumimoji="0" lang="nl-NL" sz="1200" b="1" i="0" u="none" strike="noStrike" kern="1200" cap="none" spc="0" normalizeH="0" baseline="0" noProof="0" dirty="0">
                <a:ln>
                  <a:noFill/>
                </a:ln>
                <a:solidFill>
                  <a:prstClr val="black"/>
                </a:solidFill>
                <a:effectLst/>
                <a:uLnTx/>
                <a:uFillTx/>
                <a:latin typeface="+mn-lt"/>
                <a:ea typeface="+mn-ea"/>
                <a:cs typeface="+mn-cs"/>
              </a:rPr>
              <a:t>Huidige stand van zaken: https://sdg-tracker.org/ ; </a:t>
            </a:r>
            <a:r>
              <a:rPr kumimoji="0" lang="nl-NL" sz="1200" b="0" i="0" u="none" strike="noStrike" kern="1200" cap="none" spc="0" normalizeH="0" baseline="0" noProof="0" dirty="0">
                <a:ln>
                  <a:noFill/>
                </a:ln>
                <a:solidFill>
                  <a:prstClr val="black"/>
                </a:solidFill>
                <a:effectLst/>
                <a:uLnTx/>
                <a:uFillTx/>
                <a:latin typeface="+mn-lt"/>
                <a:ea typeface="+mn-ea"/>
                <a:cs typeface="+mn-cs"/>
              </a:rPr>
              <a:t>boeiende data maar best ingewikkeld, echt iets voor experts!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solidFill>
                <a:effectLst/>
                <a:uLnTx/>
                <a:uFillTx/>
                <a:latin typeface="+mn-lt"/>
                <a:ea typeface="+mn-ea"/>
                <a:cs typeface="+mn-cs"/>
              </a:rPr>
              <a:t>Bijv</a:t>
            </a:r>
            <a:r>
              <a:rPr kumimoji="0" lang="en-US" sz="1200" b="0" i="0" u="none" strike="noStrike" kern="1200" cap="none" spc="0" normalizeH="0" baseline="0" noProof="0" dirty="0">
                <a:ln>
                  <a:noFill/>
                </a:ln>
                <a:solidFill>
                  <a:prstClr val="black"/>
                </a:solidFill>
                <a:effectLst/>
                <a:uLnTx/>
                <a:uFillTx/>
                <a:latin typeface="+mn-lt"/>
                <a:ea typeface="+mn-ea"/>
                <a:cs typeface="+mn-cs"/>
              </a:rPr>
              <a:t> Target 15.2: End deforestation and restore degraded forests: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UN definition: By </a:t>
            </a:r>
            <a:r>
              <a:rPr kumimoji="0" lang="en-US" sz="1200" b="1" i="0" u="sng" strike="noStrike" kern="1200" cap="none" spc="0" normalizeH="0" baseline="0" noProof="0" dirty="0">
                <a:ln>
                  <a:noFill/>
                </a:ln>
                <a:solidFill>
                  <a:prstClr val="black"/>
                </a:solidFill>
                <a:effectLst/>
                <a:uLnTx/>
                <a:uFillTx/>
                <a:latin typeface="+mn-lt"/>
                <a:ea typeface="+mn-ea"/>
                <a:cs typeface="+mn-cs"/>
              </a:rPr>
              <a:t>2020</a:t>
            </a:r>
            <a:r>
              <a:rPr kumimoji="0" lang="en-US" sz="1200" b="0" i="0" u="none" strike="noStrike" kern="1200" cap="none" spc="0" normalizeH="0" baseline="0" noProof="0" dirty="0">
                <a:ln>
                  <a:noFill/>
                </a:ln>
                <a:solidFill>
                  <a:prstClr val="black"/>
                </a:solidFill>
                <a:effectLst/>
                <a:uLnTx/>
                <a:uFillTx/>
                <a:latin typeface="+mn-lt"/>
                <a:ea typeface="+mn-ea"/>
                <a:cs typeface="+mn-cs"/>
              </a:rPr>
              <a:t>, promote the implementation of sustainable management of all types of forests, </a:t>
            </a:r>
            <a:r>
              <a:rPr kumimoji="0" lang="en-US" sz="1200" b="0" i="0" u="sng" strike="noStrike" kern="1200" cap="none" spc="0" normalizeH="0" baseline="0" noProof="0" dirty="0">
                <a:ln>
                  <a:noFill/>
                </a:ln>
                <a:solidFill>
                  <a:prstClr val="black"/>
                </a:solidFill>
                <a:effectLst/>
                <a:uLnTx/>
                <a:uFillTx/>
                <a:latin typeface="+mn-lt"/>
                <a:ea typeface="+mn-ea"/>
                <a:cs typeface="+mn-cs"/>
              </a:rPr>
              <a:t>halt deforestation</a:t>
            </a:r>
            <a:r>
              <a:rPr kumimoji="0" lang="en-US" sz="1200" b="0" i="0" u="none" strike="noStrike" kern="1200" cap="none" spc="0" normalizeH="0" baseline="0" noProof="0" dirty="0">
                <a:ln>
                  <a:noFill/>
                </a:ln>
                <a:solidFill>
                  <a:prstClr val="black"/>
                </a:solidFill>
                <a:effectLst/>
                <a:uLnTx/>
                <a:uFillTx/>
                <a:latin typeface="+mn-lt"/>
                <a:ea typeface="+mn-ea"/>
                <a:cs typeface="+mn-cs"/>
              </a:rPr>
              <a:t>, restore degraded forests and substantially increase afforestation and reforestation globally.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SDG Indicator 15.2.1 </a:t>
            </a:r>
            <a:r>
              <a:rPr kumimoji="0" lang="en-US" sz="1200" b="1" i="0" u="none" strike="noStrike" kern="1200" cap="none" spc="0" normalizeH="0" baseline="0" noProof="0" dirty="0">
                <a:ln>
                  <a:noFill/>
                </a:ln>
                <a:solidFill>
                  <a:prstClr val="black"/>
                </a:solidFill>
                <a:effectLst/>
                <a:uLnTx/>
                <a:uFillTx/>
                <a:latin typeface="+mn-lt"/>
                <a:ea typeface="+mn-ea"/>
                <a:cs typeface="+mn-cs"/>
              </a:rPr>
              <a:t>Sustainable forest management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Definition:</a:t>
            </a:r>
            <a:r>
              <a:rPr kumimoji="0" lang="en-US" sz="1200" b="0" i="0" u="none" strike="noStrike" kern="1200" cap="none" spc="0" normalizeH="0" baseline="0" noProof="0" dirty="0">
                <a:ln>
                  <a:noFill/>
                </a:ln>
                <a:solidFill>
                  <a:prstClr val="black"/>
                </a:solidFill>
                <a:effectLst/>
                <a:uLnTx/>
                <a:uFillTx/>
                <a:latin typeface="+mn-lt"/>
                <a:ea typeface="+mn-ea"/>
                <a:cs typeface="+mn-cs"/>
              </a:rPr>
              <a:t> Indicator 15.2.1 is </a:t>
            </a:r>
            <a:r>
              <a:rPr kumimoji="0" lang="en-US" sz="1200" b="0" i="0" u="sng" strike="noStrike" kern="1200" cap="none" spc="0" normalizeH="0" baseline="0" noProof="0" dirty="0">
                <a:ln>
                  <a:noFill/>
                </a:ln>
                <a:solidFill>
                  <a:prstClr val="black"/>
                </a:solidFill>
                <a:effectLst/>
                <a:uLnTx/>
                <a:uFillTx/>
                <a:latin typeface="+mn-lt"/>
                <a:ea typeface="+mn-ea"/>
                <a:cs typeface="+mn-cs"/>
              </a:rPr>
              <a:t>progress towards sustainable forest management.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Sustainable Forest Management (SFM) is composed of five sub-indicators that measure progress towards all dimensions of sustainable forest management.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Three sub-indicators focus on the extension of forest area, biomass within the forest area and protection and maintenance of biological diversity. One relates to the availability of a long-term management plan; and the final measures areas which are independently verified for compliance with a set of national or international standards.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dirty="0">
                <a:ln>
                  <a:noFill/>
                </a:ln>
                <a:solidFill>
                  <a:prstClr val="black"/>
                </a:solidFill>
                <a:effectLst/>
                <a:uLnTx/>
                <a:uFillTx/>
                <a:latin typeface="+mn-lt"/>
                <a:ea typeface="+mn-ea"/>
                <a:cs typeface="+mn-cs"/>
              </a:rPr>
              <a:t>OFTEWEL: transparantie maar wereldwijd en complex; als leek en zelfs als </a:t>
            </a:r>
            <a:r>
              <a:rPr kumimoji="0" lang="nl-NL" sz="1200" b="0" i="0" u="none" strike="noStrike" kern="1200" cap="none" spc="0" normalizeH="0" baseline="0" noProof="0" dirty="0" err="1">
                <a:ln>
                  <a:noFill/>
                </a:ln>
                <a:solidFill>
                  <a:prstClr val="black"/>
                </a:solidFill>
                <a:effectLst/>
                <a:uLnTx/>
                <a:uFillTx/>
                <a:latin typeface="+mn-lt"/>
                <a:ea typeface="+mn-ea"/>
                <a:cs typeface="+mn-cs"/>
              </a:rPr>
              <a:t>bijv</a:t>
            </a:r>
            <a:r>
              <a:rPr kumimoji="0" lang="nl-NL" sz="1200" b="0" i="0" u="none" strike="noStrike" kern="1200" cap="none" spc="0" normalizeH="0" baseline="0" noProof="0" dirty="0">
                <a:ln>
                  <a:noFill/>
                </a:ln>
                <a:solidFill>
                  <a:prstClr val="black"/>
                </a:solidFill>
                <a:effectLst/>
                <a:uLnTx/>
                <a:uFillTx/>
                <a:latin typeface="+mn-lt"/>
                <a:ea typeface="+mn-ea"/>
                <a:cs typeface="+mn-cs"/>
              </a:rPr>
              <a:t> gemiddelde NGO die voor bosbescherming werkt niet makkelijk mee kan werken</a:t>
            </a: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3280341C-F61C-794D-A5B5-CAD3705F90DD}" type="slidenum">
              <a:rPr lang="en-US" smtClean="0"/>
              <a:t>28</a:t>
            </a:fld>
            <a:endParaRPr lang="en-US"/>
          </a:p>
        </p:txBody>
      </p:sp>
    </p:spTree>
    <p:extLst>
      <p:ext uri="{BB962C8B-B14F-4D97-AF65-F5344CB8AC3E}">
        <p14:creationId xmlns:p14="http://schemas.microsoft.com/office/powerpoint/2010/main" val="25406023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err="1"/>
              <a:t>https</a:t>
            </a:r>
            <a:r>
              <a:rPr lang="nl-NL" dirty="0"/>
              <a:t>://</a:t>
            </a:r>
            <a:r>
              <a:rPr lang="nl-NL" dirty="0" err="1"/>
              <a:t>qz.com</a:t>
            </a:r>
            <a:r>
              <a:rPr lang="nl-NL" dirty="0"/>
              <a:t>/</a:t>
            </a:r>
            <a:r>
              <a:rPr lang="nl-NL" dirty="0" err="1"/>
              <a:t>africa</a:t>
            </a:r>
            <a:r>
              <a:rPr lang="nl-NL" dirty="0"/>
              <a:t>/1299149/</a:t>
            </a:r>
            <a:r>
              <a:rPr lang="nl-NL" dirty="0" err="1"/>
              <a:t>how</a:t>
            </a:r>
            <a:r>
              <a:rPr lang="nl-NL" dirty="0"/>
              <a:t>-</a:t>
            </a:r>
            <a:r>
              <a:rPr lang="nl-NL" dirty="0" err="1"/>
              <a:t>the</a:t>
            </a:r>
            <a:r>
              <a:rPr lang="nl-NL" dirty="0"/>
              <a:t>-</a:t>
            </a:r>
            <a:r>
              <a:rPr lang="nl-NL" dirty="0" err="1"/>
              <a:t>uns</a:t>
            </a:r>
            <a:r>
              <a:rPr lang="nl-NL" dirty="0"/>
              <a:t>-</a:t>
            </a:r>
            <a:r>
              <a:rPr lang="nl-NL" dirty="0" err="1"/>
              <a:t>sustainable</a:t>
            </a:r>
            <a:r>
              <a:rPr lang="nl-NL" dirty="0"/>
              <a:t>-development-goals-</a:t>
            </a:r>
            <a:r>
              <a:rPr lang="nl-NL" dirty="0" err="1"/>
              <a:t>undermine</a:t>
            </a:r>
            <a:r>
              <a:rPr lang="nl-NL" dirty="0"/>
              <a:t>-</a:t>
            </a:r>
            <a:r>
              <a:rPr lang="nl-NL" dirty="0" err="1"/>
              <a:t>democracy</a:t>
            </a:r>
            <a:r>
              <a:rPr lang="nl-NL" dirty="0"/>
              <a:t>/</a:t>
            </a:r>
          </a:p>
          <a:p>
            <a:endParaRPr lang="nl-NL" dirty="0"/>
          </a:p>
        </p:txBody>
      </p:sp>
      <p:sp>
        <p:nvSpPr>
          <p:cNvPr id="4" name="Tijdelijke aanduiding voor dianummer 3"/>
          <p:cNvSpPr>
            <a:spLocks noGrp="1"/>
          </p:cNvSpPr>
          <p:nvPr>
            <p:ph type="sldNum" sz="quarter" idx="10"/>
          </p:nvPr>
        </p:nvSpPr>
        <p:spPr/>
        <p:txBody>
          <a:bodyPr/>
          <a:lstStyle/>
          <a:p>
            <a:fld id="{3280341C-F61C-794D-A5B5-CAD3705F90DD}" type="slidenum">
              <a:rPr lang="en-US" smtClean="0"/>
              <a:t>29</a:t>
            </a:fld>
            <a:endParaRPr lang="en-US"/>
          </a:p>
        </p:txBody>
      </p:sp>
    </p:spTree>
    <p:extLst>
      <p:ext uri="{BB962C8B-B14F-4D97-AF65-F5344CB8AC3E}">
        <p14:creationId xmlns:p14="http://schemas.microsoft.com/office/powerpoint/2010/main" val="3502233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GW rapport 2018</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Philippines has highest number of killed environmental defenders in Asia ; 48 individuals were killed in the country last year, a majority related to agribusiness.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Berta </a:t>
            </a:r>
            <a:r>
              <a:rPr lang="en-US" dirty="0" err="1"/>
              <a:t>Cáceres</a:t>
            </a:r>
            <a:r>
              <a:rPr lang="en-US" dirty="0"/>
              <a:t>, Honduras, </a:t>
            </a:r>
            <a:r>
              <a:rPr lang="en-US" dirty="0" err="1"/>
              <a:t>strijd</a:t>
            </a:r>
            <a:r>
              <a:rPr lang="en-US" baseline="0" dirty="0"/>
              <a:t> </a:t>
            </a:r>
            <a:r>
              <a:rPr lang="en-US" baseline="0" dirty="0" err="1"/>
              <a:t>tegen</a:t>
            </a:r>
            <a:r>
              <a:rPr lang="en-US" baseline="0" dirty="0"/>
              <a:t> </a:t>
            </a:r>
            <a:r>
              <a:rPr lang="en-US" baseline="0" dirty="0" err="1"/>
              <a:t>waterkrachtcentrale</a:t>
            </a:r>
            <a:br>
              <a:rPr lang="en-US" dirty="0"/>
            </a:br>
            <a:endParaRPr lang="nl-NL" dirty="0"/>
          </a:p>
        </p:txBody>
      </p:sp>
      <p:sp>
        <p:nvSpPr>
          <p:cNvPr id="4" name="Slide Number Placeholder 3"/>
          <p:cNvSpPr>
            <a:spLocks noGrp="1"/>
          </p:cNvSpPr>
          <p:nvPr>
            <p:ph type="sldNum" sz="quarter" idx="10"/>
          </p:nvPr>
        </p:nvSpPr>
        <p:spPr/>
        <p:txBody>
          <a:bodyPr/>
          <a:lstStyle/>
          <a:p>
            <a:fld id="{3280341C-F61C-794D-A5B5-CAD3705F90DD}" type="slidenum">
              <a:rPr lang="en-US" smtClean="0"/>
              <a:t>30</a:t>
            </a:fld>
            <a:endParaRPr lang="en-US"/>
          </a:p>
        </p:txBody>
      </p:sp>
    </p:spTree>
    <p:extLst>
      <p:ext uri="{BB962C8B-B14F-4D97-AF65-F5344CB8AC3E}">
        <p14:creationId xmlns:p14="http://schemas.microsoft.com/office/powerpoint/2010/main" val="10767579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Olieland, </a:t>
            </a:r>
            <a:r>
              <a:rPr lang="nl-NL" dirty="0" err="1"/>
              <a:t>ontwikkelinsgland</a:t>
            </a:r>
            <a:r>
              <a:rPr lang="nl-NL" dirty="0"/>
              <a:t>, Amazone,</a:t>
            </a:r>
            <a:r>
              <a:rPr lang="nl-NL" baseline="0" dirty="0"/>
              <a:t> biodiversiteit</a:t>
            </a:r>
          </a:p>
          <a:p>
            <a:endParaRPr lang="nl-NL"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nl-NL" baseline="0" dirty="0" err="1"/>
              <a:t>SDGs</a:t>
            </a:r>
            <a:r>
              <a:rPr lang="nl-NL" baseline="0" dirty="0"/>
              <a:t> zijn mooie </a:t>
            </a:r>
            <a:r>
              <a:rPr lang="nl-NL" baseline="0" dirty="0" err="1"/>
              <a:t>doelstellingn</a:t>
            </a:r>
            <a:r>
              <a:rPr lang="nl-NL" baseline="0" dirty="0"/>
              <a:t>, in de praktijk van alle dag zijn er altijd </a:t>
            </a:r>
            <a:r>
              <a:rPr lang="nl-NL" dirty="0" err="1"/>
              <a:t>trade-offs</a:t>
            </a:r>
            <a:r>
              <a:rPr lang="nl-NL" dirty="0"/>
              <a:t>;</a:t>
            </a:r>
            <a:r>
              <a:rPr lang="nl-NL" baseline="0" dirty="0"/>
              <a:t> helpen </a:t>
            </a:r>
            <a:r>
              <a:rPr lang="nl-NL" baseline="0" dirty="0" err="1"/>
              <a:t>SDGsom</a:t>
            </a:r>
            <a:r>
              <a:rPr lang="nl-NL" baseline="0" dirty="0"/>
              <a:t>  daar mee om te gaan?</a:t>
            </a:r>
            <a:endParaRPr lang="nl-NL" dirty="0"/>
          </a:p>
          <a:p>
            <a:endParaRPr lang="nl-NL" dirty="0"/>
          </a:p>
        </p:txBody>
      </p:sp>
      <p:sp>
        <p:nvSpPr>
          <p:cNvPr id="4" name="Tijdelijke aanduiding voor dianummer 3"/>
          <p:cNvSpPr>
            <a:spLocks noGrp="1"/>
          </p:cNvSpPr>
          <p:nvPr>
            <p:ph type="sldNum" sz="quarter" idx="10"/>
          </p:nvPr>
        </p:nvSpPr>
        <p:spPr/>
        <p:txBody>
          <a:bodyPr/>
          <a:lstStyle/>
          <a:p>
            <a:fld id="{3280341C-F61C-794D-A5B5-CAD3705F90DD}" type="slidenum">
              <a:rPr lang="en-US" smtClean="0"/>
              <a:t>31</a:t>
            </a:fld>
            <a:endParaRPr lang="en-US"/>
          </a:p>
        </p:txBody>
      </p:sp>
    </p:spTree>
    <p:extLst>
      <p:ext uri="{BB962C8B-B14F-4D97-AF65-F5344CB8AC3E}">
        <p14:creationId xmlns:p14="http://schemas.microsoft.com/office/powerpoint/2010/main" val="82620391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Moeten we het kind met het badwater weggooien?</a:t>
            </a:r>
            <a:endParaRPr lang="en-US" dirty="0"/>
          </a:p>
        </p:txBody>
      </p:sp>
      <p:sp>
        <p:nvSpPr>
          <p:cNvPr id="4" name="Slide Number Placeholder 3"/>
          <p:cNvSpPr>
            <a:spLocks noGrp="1"/>
          </p:cNvSpPr>
          <p:nvPr>
            <p:ph type="sldNum" sz="quarter" idx="10"/>
          </p:nvPr>
        </p:nvSpPr>
        <p:spPr/>
        <p:txBody>
          <a:bodyPr/>
          <a:lstStyle/>
          <a:p>
            <a:fld id="{3280341C-F61C-794D-A5B5-CAD3705F90DD}" type="slidenum">
              <a:rPr lang="en-US" smtClean="0"/>
              <a:t>32</a:t>
            </a:fld>
            <a:endParaRPr lang="en-US"/>
          </a:p>
        </p:txBody>
      </p:sp>
    </p:spTree>
    <p:extLst>
      <p:ext uri="{BB962C8B-B14F-4D97-AF65-F5344CB8AC3E}">
        <p14:creationId xmlns:p14="http://schemas.microsoft.com/office/powerpoint/2010/main" val="8860045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baseline="0" dirty="0"/>
          </a:p>
          <a:p>
            <a:r>
              <a:rPr lang="nl-NL" baseline="0" dirty="0"/>
              <a:t>Onder huidige verhoudingen lijkt een betere mondiale agenda niet haalbaar; dus koester het kind en ververs het badwater: </a:t>
            </a:r>
            <a:r>
              <a:rPr lang="nl-NL" baseline="0" dirty="0" err="1"/>
              <a:t>oa</a:t>
            </a:r>
            <a:r>
              <a:rPr lang="nl-NL" baseline="0" dirty="0"/>
              <a:t> link met de mensen en instanties die dagelijks hard werken richting de doelstellingen</a:t>
            </a:r>
          </a:p>
          <a:p>
            <a:endParaRPr lang="nl-NL" dirty="0"/>
          </a:p>
        </p:txBody>
      </p:sp>
      <p:sp>
        <p:nvSpPr>
          <p:cNvPr id="4" name="Tijdelijke aanduiding voor dianummer 3"/>
          <p:cNvSpPr>
            <a:spLocks noGrp="1"/>
          </p:cNvSpPr>
          <p:nvPr>
            <p:ph type="sldNum" sz="quarter" idx="10"/>
          </p:nvPr>
        </p:nvSpPr>
        <p:spPr/>
        <p:txBody>
          <a:bodyPr/>
          <a:lstStyle/>
          <a:p>
            <a:fld id="{3280341C-F61C-794D-A5B5-CAD3705F90DD}" type="slidenum">
              <a:rPr lang="en-US" smtClean="0"/>
              <a:t>33</a:t>
            </a:fld>
            <a:endParaRPr lang="en-US"/>
          </a:p>
        </p:txBody>
      </p:sp>
    </p:spTree>
    <p:extLst>
      <p:ext uri="{BB962C8B-B14F-4D97-AF65-F5344CB8AC3E}">
        <p14:creationId xmlns:p14="http://schemas.microsoft.com/office/powerpoint/2010/main" val="138418041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baseline="0" dirty="0"/>
          </a:p>
          <a:p>
            <a:endParaRPr lang="nl-NL" dirty="0"/>
          </a:p>
        </p:txBody>
      </p:sp>
      <p:sp>
        <p:nvSpPr>
          <p:cNvPr id="4" name="Tijdelijke aanduiding voor dianummer 3"/>
          <p:cNvSpPr>
            <a:spLocks noGrp="1"/>
          </p:cNvSpPr>
          <p:nvPr>
            <p:ph type="sldNum" sz="quarter" idx="10"/>
          </p:nvPr>
        </p:nvSpPr>
        <p:spPr/>
        <p:txBody>
          <a:bodyPr/>
          <a:lstStyle/>
          <a:p>
            <a:fld id="{3280341C-F61C-794D-A5B5-CAD3705F90DD}" type="slidenum">
              <a:rPr lang="en-US" smtClean="0"/>
              <a:t>34</a:t>
            </a:fld>
            <a:endParaRPr lang="en-US"/>
          </a:p>
        </p:txBody>
      </p:sp>
    </p:spTree>
    <p:extLst>
      <p:ext uri="{BB962C8B-B14F-4D97-AF65-F5344CB8AC3E}">
        <p14:creationId xmlns:p14="http://schemas.microsoft.com/office/powerpoint/2010/main" val="13841804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3280341C-F61C-794D-A5B5-CAD3705F90DD}" type="slidenum">
              <a:rPr lang="en-US" smtClean="0"/>
              <a:t>3</a:t>
            </a:fld>
            <a:endParaRPr lang="en-US"/>
          </a:p>
        </p:txBody>
      </p:sp>
    </p:spTree>
    <p:extLst>
      <p:ext uri="{BB962C8B-B14F-4D97-AF65-F5344CB8AC3E}">
        <p14:creationId xmlns:p14="http://schemas.microsoft.com/office/powerpoint/2010/main" val="37260042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Tx/>
              <a:buNone/>
            </a:pPr>
            <a:endParaRPr lang="nl-NL" dirty="0"/>
          </a:p>
        </p:txBody>
      </p:sp>
      <p:sp>
        <p:nvSpPr>
          <p:cNvPr id="4" name="Tijdelijke aanduiding voor dianummer 3"/>
          <p:cNvSpPr>
            <a:spLocks noGrp="1"/>
          </p:cNvSpPr>
          <p:nvPr>
            <p:ph type="sldNum" sz="quarter" idx="10"/>
          </p:nvPr>
        </p:nvSpPr>
        <p:spPr/>
        <p:txBody>
          <a:bodyPr/>
          <a:lstStyle/>
          <a:p>
            <a:fld id="{3280341C-F61C-794D-A5B5-CAD3705F90DD}" type="slidenum">
              <a:rPr lang="en-US" smtClean="0"/>
              <a:t>4</a:t>
            </a:fld>
            <a:endParaRPr lang="en-US"/>
          </a:p>
        </p:txBody>
      </p:sp>
    </p:spTree>
    <p:extLst>
      <p:ext uri="{BB962C8B-B14F-4D97-AF65-F5344CB8AC3E}">
        <p14:creationId xmlns:p14="http://schemas.microsoft.com/office/powerpoint/2010/main" val="17539188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ym typeface="Wingdings" pitchFamily="2" charset="2"/>
            </a:endParaRPr>
          </a:p>
        </p:txBody>
      </p:sp>
      <p:sp>
        <p:nvSpPr>
          <p:cNvPr id="4" name="Slide Number Placeholder 3"/>
          <p:cNvSpPr>
            <a:spLocks noGrp="1"/>
          </p:cNvSpPr>
          <p:nvPr>
            <p:ph type="sldNum" sz="quarter" idx="5"/>
          </p:nvPr>
        </p:nvSpPr>
        <p:spPr/>
        <p:txBody>
          <a:bodyPr/>
          <a:lstStyle/>
          <a:p>
            <a:fld id="{3280341C-F61C-794D-A5B5-CAD3705F90DD}" type="slidenum">
              <a:rPr lang="en-US" smtClean="0"/>
              <a:t>5</a:t>
            </a:fld>
            <a:endParaRPr lang="en-US"/>
          </a:p>
        </p:txBody>
      </p:sp>
    </p:spTree>
    <p:extLst>
      <p:ext uri="{BB962C8B-B14F-4D97-AF65-F5344CB8AC3E}">
        <p14:creationId xmlns:p14="http://schemas.microsoft.com/office/powerpoint/2010/main" val="40567325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nl-NL" dirty="0"/>
          </a:p>
        </p:txBody>
      </p:sp>
      <p:sp>
        <p:nvSpPr>
          <p:cNvPr id="4" name="Tijdelijke aanduiding voor dianummer 3"/>
          <p:cNvSpPr>
            <a:spLocks noGrp="1"/>
          </p:cNvSpPr>
          <p:nvPr>
            <p:ph type="sldNum" sz="quarter" idx="10"/>
          </p:nvPr>
        </p:nvSpPr>
        <p:spPr/>
        <p:txBody>
          <a:bodyPr/>
          <a:lstStyle/>
          <a:p>
            <a:fld id="{3280341C-F61C-794D-A5B5-CAD3705F90DD}" type="slidenum">
              <a:rPr lang="en-US" smtClean="0"/>
              <a:t>6</a:t>
            </a:fld>
            <a:endParaRPr lang="en-US"/>
          </a:p>
        </p:txBody>
      </p:sp>
    </p:spTree>
    <p:extLst>
      <p:ext uri="{BB962C8B-B14F-4D97-AF65-F5344CB8AC3E}">
        <p14:creationId xmlns:p14="http://schemas.microsoft.com/office/powerpoint/2010/main" val="17539188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a:t>
            </a:r>
            <a:r>
              <a:rPr lang="nl-NL" dirty="0" err="1"/>
              <a:t>Brundtland</a:t>
            </a:r>
            <a:r>
              <a:rPr lang="nl-NL" baseline="0" dirty="0"/>
              <a:t> Commissie” (VN), World </a:t>
            </a:r>
            <a:r>
              <a:rPr lang="nl-NL" baseline="0" dirty="0" err="1"/>
              <a:t>Commission</a:t>
            </a:r>
            <a:r>
              <a:rPr lang="nl-NL" baseline="0" dirty="0"/>
              <a:t> on Environment </a:t>
            </a:r>
            <a:r>
              <a:rPr lang="nl-NL" baseline="0" dirty="0" err="1"/>
              <a:t>and</a:t>
            </a:r>
            <a:r>
              <a:rPr lang="nl-NL" baseline="0" dirty="0"/>
              <a:t> Development, rapport </a:t>
            </a:r>
            <a:r>
              <a:rPr lang="nl-NL" baseline="0" dirty="0" err="1"/>
              <a:t>Our</a:t>
            </a:r>
            <a:r>
              <a:rPr lang="nl-NL" baseline="0" dirty="0"/>
              <a:t> Common </a:t>
            </a:r>
            <a:r>
              <a:rPr lang="nl-NL" baseline="0" dirty="0" err="1"/>
              <a:t>Future</a:t>
            </a:r>
            <a:r>
              <a:rPr lang="nl-NL" baseline="0" dirty="0"/>
              <a:t> (1987 = 32 jaar geleden)</a:t>
            </a:r>
            <a:endParaRPr lang="en-US" dirty="0"/>
          </a:p>
        </p:txBody>
      </p:sp>
      <p:sp>
        <p:nvSpPr>
          <p:cNvPr id="4" name="Slide Number Placeholder 3"/>
          <p:cNvSpPr>
            <a:spLocks noGrp="1"/>
          </p:cNvSpPr>
          <p:nvPr>
            <p:ph type="sldNum" sz="quarter" idx="10"/>
          </p:nvPr>
        </p:nvSpPr>
        <p:spPr/>
        <p:txBody>
          <a:bodyPr/>
          <a:lstStyle/>
          <a:p>
            <a:fld id="{3280341C-F61C-794D-A5B5-CAD3705F90DD}" type="slidenum">
              <a:rPr lang="en-US" smtClean="0"/>
              <a:t>7</a:t>
            </a:fld>
            <a:endParaRPr lang="en-US"/>
          </a:p>
        </p:txBody>
      </p:sp>
    </p:spTree>
    <p:extLst>
      <p:ext uri="{BB962C8B-B14F-4D97-AF65-F5344CB8AC3E}">
        <p14:creationId xmlns:p14="http://schemas.microsoft.com/office/powerpoint/2010/main" val="31115825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3280341C-F61C-794D-A5B5-CAD3705F90DD}" type="slidenum">
              <a:rPr lang="en-US" smtClean="0"/>
              <a:t>9</a:t>
            </a:fld>
            <a:endParaRPr lang="en-US"/>
          </a:p>
        </p:txBody>
      </p:sp>
    </p:spTree>
    <p:extLst>
      <p:ext uri="{BB962C8B-B14F-4D97-AF65-F5344CB8AC3E}">
        <p14:creationId xmlns:p14="http://schemas.microsoft.com/office/powerpoint/2010/main" val="40411789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Wat </a:t>
            </a:r>
            <a:r>
              <a:rPr lang="en-US" dirty="0" err="1"/>
              <a:t>hebben</a:t>
            </a:r>
            <a:r>
              <a:rPr lang="en-US" dirty="0"/>
              <a:t> de MSG’s </a:t>
            </a:r>
            <a:r>
              <a:rPr lang="en-US" dirty="0" err="1"/>
              <a:t>opgeleverd</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www.brookings.edu</a:t>
            </a:r>
            <a:r>
              <a:rPr lang="en-US" dirty="0"/>
              <a:t>/</a:t>
            </a:r>
            <a:r>
              <a:rPr lang="en-US" dirty="0" err="1"/>
              <a:t>wp</a:t>
            </a:r>
            <a:r>
              <a:rPr lang="en-US" dirty="0"/>
              <a:t>-content/uploads/2018/02/Change-of-Pace_Accelerations-and-advances-during-the-MDG-era.pdf</a:t>
            </a:r>
          </a:p>
          <a:p>
            <a:r>
              <a:rPr lang="en-US" dirty="0" err="1"/>
              <a:t>Samenvatting</a:t>
            </a:r>
            <a:r>
              <a:rPr lang="en-US" dirty="0"/>
              <a:t>: “We find that low-income countries and sub-Saharan African countries had positive acceleration on a majority of indicators and accounted for much of the world’s post-2000 accelerations. Middle-income countries typically registered larger cumulative gains but less acceleration over the period. </a:t>
            </a:r>
            <a:r>
              <a:rPr lang="en-US" b="1" dirty="0"/>
              <a:t>The greatest advances were in matters of life and death</a:t>
            </a:r>
            <a:r>
              <a:rPr lang="en-US" dirty="0"/>
              <a:t>. At least 20.9 million and as many as 30.3 million additional lives were saved (…)</a:t>
            </a:r>
          </a:p>
          <a:p>
            <a:r>
              <a:rPr lang="en-US" b="1" dirty="0"/>
              <a:t>Environmental indicators showed no systematic evidence of faster progress</a:t>
            </a:r>
            <a:r>
              <a:rPr lang="en-US" dirty="0"/>
              <a:t>.”</a:t>
            </a:r>
          </a:p>
        </p:txBody>
      </p:sp>
      <p:sp>
        <p:nvSpPr>
          <p:cNvPr id="4" name="Slide Number Placeholder 3"/>
          <p:cNvSpPr>
            <a:spLocks noGrp="1"/>
          </p:cNvSpPr>
          <p:nvPr>
            <p:ph type="sldNum" sz="quarter" idx="5"/>
          </p:nvPr>
        </p:nvSpPr>
        <p:spPr/>
        <p:txBody>
          <a:bodyPr/>
          <a:lstStyle/>
          <a:p>
            <a:fld id="{3280341C-F61C-794D-A5B5-CAD3705F90DD}" type="slidenum">
              <a:rPr lang="en-US" smtClean="0"/>
              <a:t>10</a:t>
            </a:fld>
            <a:endParaRPr lang="en-US"/>
          </a:p>
        </p:txBody>
      </p:sp>
    </p:spTree>
    <p:extLst>
      <p:ext uri="{BB962C8B-B14F-4D97-AF65-F5344CB8AC3E}">
        <p14:creationId xmlns:p14="http://schemas.microsoft.com/office/powerpoint/2010/main" val="5182937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4FFF5-0675-FA4F-BA46-6AB5DC85D9D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A10188E-9935-204A-8BC9-E8B902F5F3A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71046EE-6F7E-FE48-8578-CC855DF6556B}"/>
              </a:ext>
            </a:extLst>
          </p:cNvPr>
          <p:cNvSpPr>
            <a:spLocks noGrp="1"/>
          </p:cNvSpPr>
          <p:nvPr>
            <p:ph type="dt" sz="half" idx="10"/>
          </p:nvPr>
        </p:nvSpPr>
        <p:spPr/>
        <p:txBody>
          <a:bodyPr/>
          <a:lstStyle/>
          <a:p>
            <a:fld id="{2A95C114-BA64-1243-8ABE-EE09647B0EAB}" type="datetimeFigureOut">
              <a:rPr lang="en-US" smtClean="0"/>
              <a:t>2/6/19</a:t>
            </a:fld>
            <a:endParaRPr lang="en-US"/>
          </a:p>
        </p:txBody>
      </p:sp>
      <p:sp>
        <p:nvSpPr>
          <p:cNvPr id="5" name="Footer Placeholder 4">
            <a:extLst>
              <a:ext uri="{FF2B5EF4-FFF2-40B4-BE49-F238E27FC236}">
                <a16:creationId xmlns:a16="http://schemas.microsoft.com/office/drawing/2014/main" id="{261E61B7-C36E-424E-B102-D366FFD309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B68637-920D-914D-96C9-87E049C0341C}"/>
              </a:ext>
            </a:extLst>
          </p:cNvPr>
          <p:cNvSpPr>
            <a:spLocks noGrp="1"/>
          </p:cNvSpPr>
          <p:nvPr>
            <p:ph type="sldNum" sz="quarter" idx="12"/>
          </p:nvPr>
        </p:nvSpPr>
        <p:spPr/>
        <p:txBody>
          <a:bodyPr/>
          <a:lstStyle/>
          <a:p>
            <a:fld id="{CF5C4187-8712-9D43-B066-F0BBD898914D}" type="slidenum">
              <a:rPr lang="en-US" smtClean="0"/>
              <a:t>‹#›</a:t>
            </a:fld>
            <a:endParaRPr lang="en-US"/>
          </a:p>
        </p:txBody>
      </p:sp>
    </p:spTree>
    <p:extLst>
      <p:ext uri="{BB962C8B-B14F-4D97-AF65-F5344CB8AC3E}">
        <p14:creationId xmlns:p14="http://schemas.microsoft.com/office/powerpoint/2010/main" val="36937584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22FA4-671D-B14D-B89B-5990D3D9747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7299A5C-7F0C-7B48-BB78-A535F68142DD}"/>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2E3EB79-57F6-7B46-B765-90958B26D8A9}"/>
              </a:ext>
            </a:extLst>
          </p:cNvPr>
          <p:cNvSpPr>
            <a:spLocks noGrp="1"/>
          </p:cNvSpPr>
          <p:nvPr>
            <p:ph type="dt" sz="half" idx="10"/>
          </p:nvPr>
        </p:nvSpPr>
        <p:spPr/>
        <p:txBody>
          <a:bodyPr/>
          <a:lstStyle/>
          <a:p>
            <a:fld id="{2A95C114-BA64-1243-8ABE-EE09647B0EAB}" type="datetimeFigureOut">
              <a:rPr lang="en-US" smtClean="0"/>
              <a:t>2/6/19</a:t>
            </a:fld>
            <a:endParaRPr lang="en-US"/>
          </a:p>
        </p:txBody>
      </p:sp>
      <p:sp>
        <p:nvSpPr>
          <p:cNvPr id="5" name="Footer Placeholder 4">
            <a:extLst>
              <a:ext uri="{FF2B5EF4-FFF2-40B4-BE49-F238E27FC236}">
                <a16:creationId xmlns:a16="http://schemas.microsoft.com/office/drawing/2014/main" id="{4C948C43-8A0A-DD47-979C-79B1E408DC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1694E5-79A8-5048-A0E7-957D193A5DDF}"/>
              </a:ext>
            </a:extLst>
          </p:cNvPr>
          <p:cNvSpPr>
            <a:spLocks noGrp="1"/>
          </p:cNvSpPr>
          <p:nvPr>
            <p:ph type="sldNum" sz="quarter" idx="12"/>
          </p:nvPr>
        </p:nvSpPr>
        <p:spPr/>
        <p:txBody>
          <a:bodyPr/>
          <a:lstStyle/>
          <a:p>
            <a:fld id="{CF5C4187-8712-9D43-B066-F0BBD898914D}" type="slidenum">
              <a:rPr lang="en-US" smtClean="0"/>
              <a:t>‹#›</a:t>
            </a:fld>
            <a:endParaRPr lang="en-US"/>
          </a:p>
        </p:txBody>
      </p:sp>
    </p:spTree>
    <p:extLst>
      <p:ext uri="{BB962C8B-B14F-4D97-AF65-F5344CB8AC3E}">
        <p14:creationId xmlns:p14="http://schemas.microsoft.com/office/powerpoint/2010/main" val="33675652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C9D87AC-D32B-0947-AFF2-9712825AEEA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52D2C23-4705-4A4F-9FDD-8E043E8848A4}"/>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632D65-A204-064D-8A0D-BC0CA0501282}"/>
              </a:ext>
            </a:extLst>
          </p:cNvPr>
          <p:cNvSpPr>
            <a:spLocks noGrp="1"/>
          </p:cNvSpPr>
          <p:nvPr>
            <p:ph type="dt" sz="half" idx="10"/>
          </p:nvPr>
        </p:nvSpPr>
        <p:spPr/>
        <p:txBody>
          <a:bodyPr/>
          <a:lstStyle/>
          <a:p>
            <a:fld id="{2A95C114-BA64-1243-8ABE-EE09647B0EAB}" type="datetimeFigureOut">
              <a:rPr lang="en-US" smtClean="0"/>
              <a:t>2/6/19</a:t>
            </a:fld>
            <a:endParaRPr lang="en-US"/>
          </a:p>
        </p:txBody>
      </p:sp>
      <p:sp>
        <p:nvSpPr>
          <p:cNvPr id="5" name="Footer Placeholder 4">
            <a:extLst>
              <a:ext uri="{FF2B5EF4-FFF2-40B4-BE49-F238E27FC236}">
                <a16:creationId xmlns:a16="http://schemas.microsoft.com/office/drawing/2014/main" id="{D924A5CF-B870-1349-A813-EC54A5C73D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08733D-FBD5-2945-834F-AC9CB880D606}"/>
              </a:ext>
            </a:extLst>
          </p:cNvPr>
          <p:cNvSpPr>
            <a:spLocks noGrp="1"/>
          </p:cNvSpPr>
          <p:nvPr>
            <p:ph type="sldNum" sz="quarter" idx="12"/>
          </p:nvPr>
        </p:nvSpPr>
        <p:spPr/>
        <p:txBody>
          <a:bodyPr/>
          <a:lstStyle/>
          <a:p>
            <a:fld id="{CF5C4187-8712-9D43-B066-F0BBD898914D}" type="slidenum">
              <a:rPr lang="en-US" smtClean="0"/>
              <a:t>‹#›</a:t>
            </a:fld>
            <a:endParaRPr lang="en-US"/>
          </a:p>
        </p:txBody>
      </p:sp>
    </p:spTree>
    <p:extLst>
      <p:ext uri="{BB962C8B-B14F-4D97-AF65-F5344CB8AC3E}">
        <p14:creationId xmlns:p14="http://schemas.microsoft.com/office/powerpoint/2010/main" val="22598494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6356AD-891A-1843-A43B-BBEB0D5704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A36D54A-5944-494D-A136-147553FE30B3}"/>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69FBF1-3305-6147-A045-69CB61227986}"/>
              </a:ext>
            </a:extLst>
          </p:cNvPr>
          <p:cNvSpPr>
            <a:spLocks noGrp="1"/>
          </p:cNvSpPr>
          <p:nvPr>
            <p:ph type="dt" sz="half" idx="10"/>
          </p:nvPr>
        </p:nvSpPr>
        <p:spPr/>
        <p:txBody>
          <a:bodyPr/>
          <a:lstStyle/>
          <a:p>
            <a:fld id="{2A95C114-BA64-1243-8ABE-EE09647B0EAB}" type="datetimeFigureOut">
              <a:rPr lang="en-US" smtClean="0"/>
              <a:t>2/6/19</a:t>
            </a:fld>
            <a:endParaRPr lang="en-US"/>
          </a:p>
        </p:txBody>
      </p:sp>
      <p:sp>
        <p:nvSpPr>
          <p:cNvPr id="5" name="Footer Placeholder 4">
            <a:extLst>
              <a:ext uri="{FF2B5EF4-FFF2-40B4-BE49-F238E27FC236}">
                <a16:creationId xmlns:a16="http://schemas.microsoft.com/office/drawing/2014/main" id="{1E15F87B-6485-AD45-AFF8-CA4B83428B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B616AE-3197-E744-BECF-7E75A80CAE45}"/>
              </a:ext>
            </a:extLst>
          </p:cNvPr>
          <p:cNvSpPr>
            <a:spLocks noGrp="1"/>
          </p:cNvSpPr>
          <p:nvPr>
            <p:ph type="sldNum" sz="quarter" idx="12"/>
          </p:nvPr>
        </p:nvSpPr>
        <p:spPr/>
        <p:txBody>
          <a:bodyPr/>
          <a:lstStyle/>
          <a:p>
            <a:fld id="{CF5C4187-8712-9D43-B066-F0BBD898914D}" type="slidenum">
              <a:rPr lang="en-US" smtClean="0"/>
              <a:t>‹#›</a:t>
            </a:fld>
            <a:endParaRPr lang="en-US"/>
          </a:p>
        </p:txBody>
      </p:sp>
    </p:spTree>
    <p:extLst>
      <p:ext uri="{BB962C8B-B14F-4D97-AF65-F5344CB8AC3E}">
        <p14:creationId xmlns:p14="http://schemas.microsoft.com/office/powerpoint/2010/main" val="36600258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91787-A82E-4B42-A77D-226781C45BD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87CB376-FBE6-C64B-AF7D-A25E4DE2960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F70B1AB8-7E24-9247-A5C7-818CFAB4D980}"/>
              </a:ext>
            </a:extLst>
          </p:cNvPr>
          <p:cNvSpPr>
            <a:spLocks noGrp="1"/>
          </p:cNvSpPr>
          <p:nvPr>
            <p:ph type="dt" sz="half" idx="10"/>
          </p:nvPr>
        </p:nvSpPr>
        <p:spPr/>
        <p:txBody>
          <a:bodyPr/>
          <a:lstStyle/>
          <a:p>
            <a:fld id="{2A95C114-BA64-1243-8ABE-EE09647B0EAB}" type="datetimeFigureOut">
              <a:rPr lang="en-US" smtClean="0"/>
              <a:t>2/6/19</a:t>
            </a:fld>
            <a:endParaRPr lang="en-US"/>
          </a:p>
        </p:txBody>
      </p:sp>
      <p:sp>
        <p:nvSpPr>
          <p:cNvPr id="5" name="Footer Placeholder 4">
            <a:extLst>
              <a:ext uri="{FF2B5EF4-FFF2-40B4-BE49-F238E27FC236}">
                <a16:creationId xmlns:a16="http://schemas.microsoft.com/office/drawing/2014/main" id="{C0868AE0-37A3-6C4F-B38D-87FCEC7E11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4D504C5-30B2-6248-AE2A-8632CE6AB1A3}"/>
              </a:ext>
            </a:extLst>
          </p:cNvPr>
          <p:cNvSpPr>
            <a:spLocks noGrp="1"/>
          </p:cNvSpPr>
          <p:nvPr>
            <p:ph type="sldNum" sz="quarter" idx="12"/>
          </p:nvPr>
        </p:nvSpPr>
        <p:spPr/>
        <p:txBody>
          <a:bodyPr/>
          <a:lstStyle/>
          <a:p>
            <a:fld id="{CF5C4187-8712-9D43-B066-F0BBD898914D}" type="slidenum">
              <a:rPr lang="en-US" smtClean="0"/>
              <a:t>‹#›</a:t>
            </a:fld>
            <a:endParaRPr lang="en-US"/>
          </a:p>
        </p:txBody>
      </p:sp>
    </p:spTree>
    <p:extLst>
      <p:ext uri="{BB962C8B-B14F-4D97-AF65-F5344CB8AC3E}">
        <p14:creationId xmlns:p14="http://schemas.microsoft.com/office/powerpoint/2010/main" val="41765422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2A8F0D-78C4-8146-8F40-873C7DC95E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571E32B-F79A-6740-AE67-01A7CB6C2DC4}"/>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FDEB3CE-8C72-6C41-8819-EEBD16BBC10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9EEEF06-1580-FB4F-AE45-DBC257E2D6CD}"/>
              </a:ext>
            </a:extLst>
          </p:cNvPr>
          <p:cNvSpPr>
            <a:spLocks noGrp="1"/>
          </p:cNvSpPr>
          <p:nvPr>
            <p:ph type="dt" sz="half" idx="10"/>
          </p:nvPr>
        </p:nvSpPr>
        <p:spPr/>
        <p:txBody>
          <a:bodyPr/>
          <a:lstStyle/>
          <a:p>
            <a:fld id="{2A95C114-BA64-1243-8ABE-EE09647B0EAB}" type="datetimeFigureOut">
              <a:rPr lang="en-US" smtClean="0"/>
              <a:t>2/6/19</a:t>
            </a:fld>
            <a:endParaRPr lang="en-US"/>
          </a:p>
        </p:txBody>
      </p:sp>
      <p:sp>
        <p:nvSpPr>
          <p:cNvPr id="6" name="Footer Placeholder 5">
            <a:extLst>
              <a:ext uri="{FF2B5EF4-FFF2-40B4-BE49-F238E27FC236}">
                <a16:creationId xmlns:a16="http://schemas.microsoft.com/office/drawing/2014/main" id="{A9A01416-99E6-464A-A89C-49C96D055B3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C6CF84D-9C54-6346-873A-9FA66DE461AF}"/>
              </a:ext>
            </a:extLst>
          </p:cNvPr>
          <p:cNvSpPr>
            <a:spLocks noGrp="1"/>
          </p:cNvSpPr>
          <p:nvPr>
            <p:ph type="sldNum" sz="quarter" idx="12"/>
          </p:nvPr>
        </p:nvSpPr>
        <p:spPr/>
        <p:txBody>
          <a:bodyPr/>
          <a:lstStyle/>
          <a:p>
            <a:fld id="{CF5C4187-8712-9D43-B066-F0BBD898914D}" type="slidenum">
              <a:rPr lang="en-US" smtClean="0"/>
              <a:t>‹#›</a:t>
            </a:fld>
            <a:endParaRPr lang="en-US"/>
          </a:p>
        </p:txBody>
      </p:sp>
    </p:spTree>
    <p:extLst>
      <p:ext uri="{BB962C8B-B14F-4D97-AF65-F5344CB8AC3E}">
        <p14:creationId xmlns:p14="http://schemas.microsoft.com/office/powerpoint/2010/main" val="574704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C3D845-71EB-284C-886F-6C35FEB1BC9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AD12734-BF8F-554D-BBC4-C6EC31A0851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3F53725B-B6B2-8741-902E-ADA13B8F8784}"/>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AF090EF-4755-704F-87DF-9AC54D91C49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AC56E8AF-6857-9445-94D4-D1C88FC1988C}"/>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7F2B379-F89C-8A47-9A92-AC77DE4BE8BF}"/>
              </a:ext>
            </a:extLst>
          </p:cNvPr>
          <p:cNvSpPr>
            <a:spLocks noGrp="1"/>
          </p:cNvSpPr>
          <p:nvPr>
            <p:ph type="dt" sz="half" idx="10"/>
          </p:nvPr>
        </p:nvSpPr>
        <p:spPr/>
        <p:txBody>
          <a:bodyPr/>
          <a:lstStyle/>
          <a:p>
            <a:fld id="{2A95C114-BA64-1243-8ABE-EE09647B0EAB}" type="datetimeFigureOut">
              <a:rPr lang="en-US" smtClean="0"/>
              <a:t>2/6/19</a:t>
            </a:fld>
            <a:endParaRPr lang="en-US"/>
          </a:p>
        </p:txBody>
      </p:sp>
      <p:sp>
        <p:nvSpPr>
          <p:cNvPr id="8" name="Footer Placeholder 7">
            <a:extLst>
              <a:ext uri="{FF2B5EF4-FFF2-40B4-BE49-F238E27FC236}">
                <a16:creationId xmlns:a16="http://schemas.microsoft.com/office/drawing/2014/main" id="{541AAC72-32F4-0F4D-9032-5CE29ED3619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F57653A-8306-8C40-888F-F74C3DC674CA}"/>
              </a:ext>
            </a:extLst>
          </p:cNvPr>
          <p:cNvSpPr>
            <a:spLocks noGrp="1"/>
          </p:cNvSpPr>
          <p:nvPr>
            <p:ph type="sldNum" sz="quarter" idx="12"/>
          </p:nvPr>
        </p:nvSpPr>
        <p:spPr/>
        <p:txBody>
          <a:bodyPr/>
          <a:lstStyle/>
          <a:p>
            <a:fld id="{CF5C4187-8712-9D43-B066-F0BBD898914D}" type="slidenum">
              <a:rPr lang="en-US" smtClean="0"/>
              <a:t>‹#›</a:t>
            </a:fld>
            <a:endParaRPr lang="en-US"/>
          </a:p>
        </p:txBody>
      </p:sp>
    </p:spTree>
    <p:extLst>
      <p:ext uri="{BB962C8B-B14F-4D97-AF65-F5344CB8AC3E}">
        <p14:creationId xmlns:p14="http://schemas.microsoft.com/office/powerpoint/2010/main" val="28193060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B84E1A-20B1-4548-A6B4-0D51514FEF9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330C9F9-4683-AE45-B2C9-6EBE1978E18C}"/>
              </a:ext>
            </a:extLst>
          </p:cNvPr>
          <p:cNvSpPr>
            <a:spLocks noGrp="1"/>
          </p:cNvSpPr>
          <p:nvPr>
            <p:ph type="dt" sz="half" idx="10"/>
          </p:nvPr>
        </p:nvSpPr>
        <p:spPr/>
        <p:txBody>
          <a:bodyPr/>
          <a:lstStyle/>
          <a:p>
            <a:fld id="{2A95C114-BA64-1243-8ABE-EE09647B0EAB}" type="datetimeFigureOut">
              <a:rPr lang="en-US" smtClean="0"/>
              <a:t>2/6/19</a:t>
            </a:fld>
            <a:endParaRPr lang="en-US"/>
          </a:p>
        </p:txBody>
      </p:sp>
      <p:sp>
        <p:nvSpPr>
          <p:cNvPr id="4" name="Footer Placeholder 3">
            <a:extLst>
              <a:ext uri="{FF2B5EF4-FFF2-40B4-BE49-F238E27FC236}">
                <a16:creationId xmlns:a16="http://schemas.microsoft.com/office/drawing/2014/main" id="{2A3DF94A-2A5E-E846-B9DD-28350DECE5A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4C74028-34A9-8B41-89C1-7DE65FD8BF86}"/>
              </a:ext>
            </a:extLst>
          </p:cNvPr>
          <p:cNvSpPr>
            <a:spLocks noGrp="1"/>
          </p:cNvSpPr>
          <p:nvPr>
            <p:ph type="sldNum" sz="quarter" idx="12"/>
          </p:nvPr>
        </p:nvSpPr>
        <p:spPr/>
        <p:txBody>
          <a:bodyPr/>
          <a:lstStyle/>
          <a:p>
            <a:fld id="{CF5C4187-8712-9D43-B066-F0BBD898914D}" type="slidenum">
              <a:rPr lang="en-US" smtClean="0"/>
              <a:t>‹#›</a:t>
            </a:fld>
            <a:endParaRPr lang="en-US"/>
          </a:p>
        </p:txBody>
      </p:sp>
    </p:spTree>
    <p:extLst>
      <p:ext uri="{BB962C8B-B14F-4D97-AF65-F5344CB8AC3E}">
        <p14:creationId xmlns:p14="http://schemas.microsoft.com/office/powerpoint/2010/main" val="5993066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09551D7-5A18-3341-89DB-857586682FFE}"/>
              </a:ext>
            </a:extLst>
          </p:cNvPr>
          <p:cNvSpPr>
            <a:spLocks noGrp="1"/>
          </p:cNvSpPr>
          <p:nvPr>
            <p:ph type="dt" sz="half" idx="10"/>
          </p:nvPr>
        </p:nvSpPr>
        <p:spPr/>
        <p:txBody>
          <a:bodyPr/>
          <a:lstStyle/>
          <a:p>
            <a:fld id="{2A95C114-BA64-1243-8ABE-EE09647B0EAB}" type="datetimeFigureOut">
              <a:rPr lang="en-US" smtClean="0"/>
              <a:t>2/6/19</a:t>
            </a:fld>
            <a:endParaRPr lang="en-US"/>
          </a:p>
        </p:txBody>
      </p:sp>
      <p:sp>
        <p:nvSpPr>
          <p:cNvPr id="3" name="Footer Placeholder 2">
            <a:extLst>
              <a:ext uri="{FF2B5EF4-FFF2-40B4-BE49-F238E27FC236}">
                <a16:creationId xmlns:a16="http://schemas.microsoft.com/office/drawing/2014/main" id="{F180E332-CD49-9149-BBC6-EF4FB6C10F1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B08246C-E73A-7C4D-A028-15F63B1F1477}"/>
              </a:ext>
            </a:extLst>
          </p:cNvPr>
          <p:cNvSpPr>
            <a:spLocks noGrp="1"/>
          </p:cNvSpPr>
          <p:nvPr>
            <p:ph type="sldNum" sz="quarter" idx="12"/>
          </p:nvPr>
        </p:nvSpPr>
        <p:spPr/>
        <p:txBody>
          <a:bodyPr/>
          <a:lstStyle/>
          <a:p>
            <a:fld id="{CF5C4187-8712-9D43-B066-F0BBD898914D}" type="slidenum">
              <a:rPr lang="en-US" smtClean="0"/>
              <a:t>‹#›</a:t>
            </a:fld>
            <a:endParaRPr lang="en-US"/>
          </a:p>
        </p:txBody>
      </p:sp>
    </p:spTree>
    <p:extLst>
      <p:ext uri="{BB962C8B-B14F-4D97-AF65-F5344CB8AC3E}">
        <p14:creationId xmlns:p14="http://schemas.microsoft.com/office/powerpoint/2010/main" val="25161401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0168D9-0AFB-2A47-A7C3-5EA9224D367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32F9F3A-03FD-8041-AEB3-B561A46D797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B21DFB6-E9DF-E547-8ADA-95E52DD3231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A14D62E-A6A3-F447-B38F-D5491C08EF16}"/>
              </a:ext>
            </a:extLst>
          </p:cNvPr>
          <p:cNvSpPr>
            <a:spLocks noGrp="1"/>
          </p:cNvSpPr>
          <p:nvPr>
            <p:ph type="dt" sz="half" idx="10"/>
          </p:nvPr>
        </p:nvSpPr>
        <p:spPr/>
        <p:txBody>
          <a:bodyPr/>
          <a:lstStyle/>
          <a:p>
            <a:fld id="{2A95C114-BA64-1243-8ABE-EE09647B0EAB}" type="datetimeFigureOut">
              <a:rPr lang="en-US" smtClean="0"/>
              <a:t>2/6/19</a:t>
            </a:fld>
            <a:endParaRPr lang="en-US"/>
          </a:p>
        </p:txBody>
      </p:sp>
      <p:sp>
        <p:nvSpPr>
          <p:cNvPr id="6" name="Footer Placeholder 5">
            <a:extLst>
              <a:ext uri="{FF2B5EF4-FFF2-40B4-BE49-F238E27FC236}">
                <a16:creationId xmlns:a16="http://schemas.microsoft.com/office/drawing/2014/main" id="{6B1449C2-FDBA-DD4D-A461-BA08BFE4CCA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F1D95F7-367B-F94B-A6E6-99254618EAF3}"/>
              </a:ext>
            </a:extLst>
          </p:cNvPr>
          <p:cNvSpPr>
            <a:spLocks noGrp="1"/>
          </p:cNvSpPr>
          <p:nvPr>
            <p:ph type="sldNum" sz="quarter" idx="12"/>
          </p:nvPr>
        </p:nvSpPr>
        <p:spPr/>
        <p:txBody>
          <a:bodyPr/>
          <a:lstStyle/>
          <a:p>
            <a:fld id="{CF5C4187-8712-9D43-B066-F0BBD898914D}" type="slidenum">
              <a:rPr lang="en-US" smtClean="0"/>
              <a:t>‹#›</a:t>
            </a:fld>
            <a:endParaRPr lang="en-US"/>
          </a:p>
        </p:txBody>
      </p:sp>
    </p:spTree>
    <p:extLst>
      <p:ext uri="{BB962C8B-B14F-4D97-AF65-F5344CB8AC3E}">
        <p14:creationId xmlns:p14="http://schemas.microsoft.com/office/powerpoint/2010/main" val="27650016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26AF76-D5D2-E643-9E6D-988FC10A11A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9B62978-8388-C245-8E08-2EF2EA1F92C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E2803DA-174C-1743-9351-1140A75271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CED611D-FF9D-D749-AAA4-1697EDCBFF5D}"/>
              </a:ext>
            </a:extLst>
          </p:cNvPr>
          <p:cNvSpPr>
            <a:spLocks noGrp="1"/>
          </p:cNvSpPr>
          <p:nvPr>
            <p:ph type="dt" sz="half" idx="10"/>
          </p:nvPr>
        </p:nvSpPr>
        <p:spPr/>
        <p:txBody>
          <a:bodyPr/>
          <a:lstStyle/>
          <a:p>
            <a:fld id="{2A95C114-BA64-1243-8ABE-EE09647B0EAB}" type="datetimeFigureOut">
              <a:rPr lang="en-US" smtClean="0"/>
              <a:t>2/6/19</a:t>
            </a:fld>
            <a:endParaRPr lang="en-US"/>
          </a:p>
        </p:txBody>
      </p:sp>
      <p:sp>
        <p:nvSpPr>
          <p:cNvPr id="6" name="Footer Placeholder 5">
            <a:extLst>
              <a:ext uri="{FF2B5EF4-FFF2-40B4-BE49-F238E27FC236}">
                <a16:creationId xmlns:a16="http://schemas.microsoft.com/office/drawing/2014/main" id="{05BC5145-527B-EC43-A31B-F23507FF615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175DD0A-55A3-3B4A-A003-28BB165F8E64}"/>
              </a:ext>
            </a:extLst>
          </p:cNvPr>
          <p:cNvSpPr>
            <a:spLocks noGrp="1"/>
          </p:cNvSpPr>
          <p:nvPr>
            <p:ph type="sldNum" sz="quarter" idx="12"/>
          </p:nvPr>
        </p:nvSpPr>
        <p:spPr/>
        <p:txBody>
          <a:bodyPr/>
          <a:lstStyle/>
          <a:p>
            <a:fld id="{CF5C4187-8712-9D43-B066-F0BBD898914D}" type="slidenum">
              <a:rPr lang="en-US" smtClean="0"/>
              <a:t>‹#›</a:t>
            </a:fld>
            <a:endParaRPr lang="en-US"/>
          </a:p>
        </p:txBody>
      </p:sp>
    </p:spTree>
    <p:extLst>
      <p:ext uri="{BB962C8B-B14F-4D97-AF65-F5344CB8AC3E}">
        <p14:creationId xmlns:p14="http://schemas.microsoft.com/office/powerpoint/2010/main" val="35146778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E76596B-3C79-124B-A9B2-696A2D20EA6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FF3507D-4FF5-3F47-8C34-A0091737C86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B8FDDD-FBE5-EB4F-9AC2-42EFE925EB4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95C114-BA64-1243-8ABE-EE09647B0EAB}" type="datetimeFigureOut">
              <a:rPr lang="en-US" smtClean="0"/>
              <a:t>2/6/19</a:t>
            </a:fld>
            <a:endParaRPr lang="en-US"/>
          </a:p>
        </p:txBody>
      </p:sp>
      <p:sp>
        <p:nvSpPr>
          <p:cNvPr id="5" name="Footer Placeholder 4">
            <a:extLst>
              <a:ext uri="{FF2B5EF4-FFF2-40B4-BE49-F238E27FC236}">
                <a16:creationId xmlns:a16="http://schemas.microsoft.com/office/drawing/2014/main" id="{EAF56100-8C0E-404B-BFDD-D533CBA1D05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D61CC42-9C86-6F48-9A05-338E3A99619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5C4187-8712-9D43-B066-F0BBD898914D}" type="slidenum">
              <a:rPr lang="en-US" smtClean="0"/>
              <a:t>‹#›</a:t>
            </a:fld>
            <a:endParaRPr lang="en-US"/>
          </a:p>
        </p:txBody>
      </p:sp>
    </p:spTree>
    <p:extLst>
      <p:ext uri="{BB962C8B-B14F-4D97-AF65-F5344CB8AC3E}">
        <p14:creationId xmlns:p14="http://schemas.microsoft.com/office/powerpoint/2010/main" val="2293976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hyperlink" Target="https://www.youtube.com/watch?v=ZayhZdSquJk"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hyperlink" Target="https://unstats.un.org/sdgs/indicators/database/" TargetMode="External"/><Relationship Id="rId5" Type="http://schemas.openxmlformats.org/officeDocument/2006/relationships/image" Target="../media/image5.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kstvak 1"/>
          <p:cNvSpPr txBox="1"/>
          <p:nvPr/>
        </p:nvSpPr>
        <p:spPr>
          <a:xfrm>
            <a:off x="5805250" y="1731636"/>
            <a:ext cx="5615576" cy="2862322"/>
          </a:xfrm>
          <a:prstGeom prst="rect">
            <a:avLst/>
          </a:prstGeom>
          <a:noFill/>
        </p:spPr>
        <p:txBody>
          <a:bodyPr wrap="none" rtlCol="0">
            <a:spAutoFit/>
          </a:bodyPr>
          <a:lstStyle/>
          <a:p>
            <a:r>
              <a:rPr lang="nl-NL" sz="3600" dirty="0" err="1">
                <a:solidFill>
                  <a:schemeClr val="bg1"/>
                </a:solidFill>
              </a:rPr>
              <a:t>SDGs</a:t>
            </a:r>
            <a:r>
              <a:rPr lang="nl-NL" sz="3600" dirty="0">
                <a:solidFill>
                  <a:schemeClr val="bg1"/>
                </a:solidFill>
              </a:rPr>
              <a:t>: Doelen en Dilemma’s</a:t>
            </a:r>
          </a:p>
          <a:p>
            <a:r>
              <a:rPr lang="nl-NL" sz="3600" dirty="0">
                <a:solidFill>
                  <a:schemeClr val="bg1"/>
                </a:solidFill>
              </a:rPr>
              <a:t>5 Feb 2019</a:t>
            </a:r>
          </a:p>
          <a:p>
            <a:endParaRPr lang="nl-NL" sz="3600" dirty="0">
              <a:solidFill>
                <a:schemeClr val="bg1"/>
              </a:solidFill>
            </a:endParaRPr>
          </a:p>
          <a:p>
            <a:r>
              <a:rPr lang="nl-NL" sz="3600" dirty="0">
                <a:solidFill>
                  <a:schemeClr val="bg1"/>
                </a:solidFill>
              </a:rPr>
              <a:t>Prof. dr. Barbara Hogenboom</a:t>
            </a:r>
          </a:p>
          <a:p>
            <a:r>
              <a:rPr lang="nl-NL" sz="3600" dirty="0">
                <a:solidFill>
                  <a:schemeClr val="bg1"/>
                </a:solidFill>
              </a:rPr>
              <a:t>CEDLA-UvA</a:t>
            </a:r>
          </a:p>
        </p:txBody>
      </p:sp>
      <p:pic>
        <p:nvPicPr>
          <p:cNvPr id="4" name="Picture 8" descr="P:\PR\logo\logo_transparant_zonder_sch.gif">
            <a:extLst>
              <a:ext uri="{FF2B5EF4-FFF2-40B4-BE49-F238E27FC236}">
                <a16:creationId xmlns:a16="http://schemas.microsoft.com/office/drawing/2014/main" id="{7FED6C7E-CE92-914D-8017-A91215AB481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16628" y="2088553"/>
            <a:ext cx="2836248" cy="170987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1008843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2EA1710-F3E5-8345-8D84-1A0ADFE06616}"/>
              </a:ext>
            </a:extLst>
          </p:cNvPr>
          <p:cNvPicPr>
            <a:picLocks noGrp="1" noChangeAspect="1"/>
          </p:cNvPicPr>
          <p:nvPr>
            <p:ph idx="1"/>
          </p:nvPr>
        </p:nvPicPr>
        <p:blipFill>
          <a:blip r:embed="rId3"/>
          <a:stretch>
            <a:fillRect/>
          </a:stretch>
        </p:blipFill>
        <p:spPr>
          <a:xfrm>
            <a:off x="566671" y="-823112"/>
            <a:ext cx="10728101" cy="8467814"/>
          </a:xfrm>
        </p:spPr>
      </p:pic>
    </p:spTree>
    <p:extLst>
      <p:ext uri="{BB962C8B-B14F-4D97-AF65-F5344CB8AC3E}">
        <p14:creationId xmlns:p14="http://schemas.microsoft.com/office/powerpoint/2010/main" val="32298267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8F77D91-776B-A04F-BF9C-4B2C134277A4}"/>
              </a:ext>
            </a:extLst>
          </p:cNvPr>
          <p:cNvPicPr>
            <a:picLocks noChangeAspect="1"/>
          </p:cNvPicPr>
          <p:nvPr/>
        </p:nvPicPr>
        <p:blipFill>
          <a:blip r:embed="rId3"/>
          <a:stretch>
            <a:fillRect/>
          </a:stretch>
        </p:blipFill>
        <p:spPr>
          <a:xfrm>
            <a:off x="1128327" y="1097280"/>
            <a:ext cx="9970737" cy="4558937"/>
          </a:xfrm>
          <a:prstGeom prst="rect">
            <a:avLst/>
          </a:prstGeom>
        </p:spPr>
      </p:pic>
    </p:spTree>
    <p:extLst>
      <p:ext uri="{BB962C8B-B14F-4D97-AF65-F5344CB8AC3E}">
        <p14:creationId xmlns:p14="http://schemas.microsoft.com/office/powerpoint/2010/main" val="40268718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D0BB1CB-BCFD-D849-994E-9C9D0E16F2AE}"/>
              </a:ext>
            </a:extLst>
          </p:cNvPr>
          <p:cNvPicPr>
            <a:picLocks noChangeAspect="1"/>
          </p:cNvPicPr>
          <p:nvPr/>
        </p:nvPicPr>
        <p:blipFill>
          <a:blip r:embed="rId2"/>
          <a:stretch>
            <a:fillRect/>
          </a:stretch>
        </p:blipFill>
        <p:spPr>
          <a:xfrm>
            <a:off x="1245533" y="342292"/>
            <a:ext cx="9261983" cy="6032382"/>
          </a:xfrm>
          <a:prstGeom prst="rect">
            <a:avLst/>
          </a:prstGeom>
        </p:spPr>
      </p:pic>
    </p:spTree>
    <p:extLst>
      <p:ext uri="{BB962C8B-B14F-4D97-AF65-F5344CB8AC3E}">
        <p14:creationId xmlns:p14="http://schemas.microsoft.com/office/powerpoint/2010/main" val="28402650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E42ECAF-DAFC-234D-8E67-EFDAFCC6E1C3}"/>
              </a:ext>
            </a:extLst>
          </p:cNvPr>
          <p:cNvPicPr>
            <a:picLocks noChangeAspect="1"/>
          </p:cNvPicPr>
          <p:nvPr/>
        </p:nvPicPr>
        <p:blipFill>
          <a:blip r:embed="rId2"/>
          <a:stretch>
            <a:fillRect/>
          </a:stretch>
        </p:blipFill>
        <p:spPr>
          <a:xfrm>
            <a:off x="1973772" y="0"/>
            <a:ext cx="8244455" cy="6858000"/>
          </a:xfrm>
          <a:prstGeom prst="rect">
            <a:avLst/>
          </a:prstGeom>
        </p:spPr>
      </p:pic>
    </p:spTree>
    <p:extLst>
      <p:ext uri="{BB962C8B-B14F-4D97-AF65-F5344CB8AC3E}">
        <p14:creationId xmlns:p14="http://schemas.microsoft.com/office/powerpoint/2010/main" val="26738658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048F1-3C64-564C-82FB-7C09FC5E7E7D}"/>
              </a:ext>
            </a:extLst>
          </p:cNvPr>
          <p:cNvSpPr>
            <a:spLocks noGrp="1"/>
          </p:cNvSpPr>
          <p:nvPr>
            <p:ph type="title"/>
          </p:nvPr>
        </p:nvSpPr>
        <p:spPr/>
        <p:txBody>
          <a:bodyPr/>
          <a:lstStyle/>
          <a:p>
            <a:r>
              <a:rPr lang="en-US" dirty="0">
                <a:solidFill>
                  <a:schemeClr val="bg1"/>
                </a:solidFill>
                <a:latin typeface="+mn-lt"/>
              </a:rPr>
              <a:t>Maar…</a:t>
            </a:r>
          </a:p>
        </p:txBody>
      </p:sp>
      <p:sp>
        <p:nvSpPr>
          <p:cNvPr id="3" name="Content Placeholder 2">
            <a:extLst>
              <a:ext uri="{FF2B5EF4-FFF2-40B4-BE49-F238E27FC236}">
                <a16:creationId xmlns:a16="http://schemas.microsoft.com/office/drawing/2014/main" id="{EF0CE514-2D21-354D-9F1C-0C2B8889B90E}"/>
              </a:ext>
            </a:extLst>
          </p:cNvPr>
          <p:cNvSpPr>
            <a:spLocks noGrp="1"/>
          </p:cNvSpPr>
          <p:nvPr>
            <p:ph idx="1"/>
          </p:nvPr>
        </p:nvSpPr>
        <p:spPr/>
        <p:txBody>
          <a:bodyPr/>
          <a:lstStyle/>
          <a:p>
            <a:r>
              <a:rPr lang="en-US" dirty="0">
                <a:solidFill>
                  <a:schemeClr val="bg1"/>
                </a:solidFill>
              </a:rPr>
              <a:t>“pathways of cause and effect are difficult to discern”</a:t>
            </a:r>
          </a:p>
          <a:p>
            <a:r>
              <a:rPr lang="en-US" dirty="0">
                <a:solidFill>
                  <a:schemeClr val="bg1"/>
                </a:solidFill>
              </a:rPr>
              <a:t>outcomes on basic needs were mixed. The diversity of trends prompts clear questions of why: What differences in public and private action led to such different results across geographies and issues? </a:t>
            </a:r>
          </a:p>
          <a:p>
            <a:pPr marL="0" indent="0">
              <a:buNone/>
            </a:pPr>
            <a:r>
              <a:rPr lang="en-US" dirty="0">
                <a:solidFill>
                  <a:schemeClr val="bg1"/>
                </a:solidFill>
              </a:rPr>
              <a:t>Answering such questions is crucial if the world is going to have a shot at achieving the UN’s ambitious SDG’s for 2030.</a:t>
            </a:r>
          </a:p>
          <a:p>
            <a:endParaRPr lang="en-US" dirty="0">
              <a:latin typeface="Merriweather" panose="02060503050406030704" pitchFamily="18" charset="77"/>
            </a:endParaRPr>
          </a:p>
        </p:txBody>
      </p:sp>
    </p:spTree>
    <p:extLst>
      <p:ext uri="{BB962C8B-B14F-4D97-AF65-F5344CB8AC3E}">
        <p14:creationId xmlns:p14="http://schemas.microsoft.com/office/powerpoint/2010/main" val="2407560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ED4B6698-BD76-584A-8F0E-D48CF7AD4654}"/>
              </a:ext>
            </a:extLst>
          </p:cNvPr>
          <p:cNvGraphicFramePr>
            <a:graphicFrameLocks noGrp="1"/>
          </p:cNvGraphicFramePr>
          <p:nvPr>
            <p:ph idx="1"/>
            <p:extLst>
              <p:ext uri="{D42A27DB-BD31-4B8C-83A1-F6EECF244321}">
                <p14:modId xmlns:p14="http://schemas.microsoft.com/office/powerpoint/2010/main" val="1434423296"/>
              </p:ext>
            </p:extLst>
          </p:nvPr>
        </p:nvGraphicFramePr>
        <p:xfrm>
          <a:off x="69197" y="1891996"/>
          <a:ext cx="12031362" cy="3043131"/>
        </p:xfrm>
        <a:graphic>
          <a:graphicData uri="http://schemas.openxmlformats.org/drawingml/2006/table">
            <a:tbl>
              <a:tblPr firstRow="1" bandRow="1">
                <a:tableStyleId>{5C22544A-7EE6-4342-B048-85BDC9FD1C3A}</a:tableStyleId>
              </a:tblPr>
              <a:tblGrid>
                <a:gridCol w="6015681">
                  <a:extLst>
                    <a:ext uri="{9D8B030D-6E8A-4147-A177-3AD203B41FA5}">
                      <a16:colId xmlns:a16="http://schemas.microsoft.com/office/drawing/2014/main" val="2565639404"/>
                    </a:ext>
                  </a:extLst>
                </a:gridCol>
                <a:gridCol w="6015681">
                  <a:extLst>
                    <a:ext uri="{9D8B030D-6E8A-4147-A177-3AD203B41FA5}">
                      <a16:colId xmlns:a16="http://schemas.microsoft.com/office/drawing/2014/main" val="3091242330"/>
                    </a:ext>
                  </a:extLst>
                </a:gridCol>
              </a:tblGrid>
              <a:tr h="434733">
                <a:tc>
                  <a:txBody>
                    <a:bodyPr/>
                    <a:lstStyle/>
                    <a:p>
                      <a:r>
                        <a:rPr lang="en-US" dirty="0"/>
                        <a:t>MDG</a:t>
                      </a:r>
                    </a:p>
                  </a:txBody>
                  <a:tcPr/>
                </a:tc>
                <a:tc>
                  <a:txBody>
                    <a:bodyPr/>
                    <a:lstStyle/>
                    <a:p>
                      <a:r>
                        <a:rPr lang="en-US" dirty="0"/>
                        <a:t>SDG</a:t>
                      </a:r>
                    </a:p>
                  </a:txBody>
                  <a:tcPr/>
                </a:tc>
                <a:extLst>
                  <a:ext uri="{0D108BD9-81ED-4DB2-BD59-A6C34878D82A}">
                    <a16:rowId xmlns:a16="http://schemas.microsoft.com/office/drawing/2014/main" val="4072686275"/>
                  </a:ext>
                </a:extLst>
              </a:tr>
              <a:tr h="434733">
                <a:tc>
                  <a:txBody>
                    <a:bodyPr/>
                    <a:lstStyle/>
                    <a:p>
                      <a:r>
                        <a:rPr lang="en-US" dirty="0"/>
                        <a:t>Doel: </a:t>
                      </a:r>
                      <a:r>
                        <a:rPr lang="en-US" dirty="0" err="1"/>
                        <a:t>Halveren</a:t>
                      </a:r>
                      <a:r>
                        <a:rPr lang="en-US" dirty="0"/>
                        <a:t> </a:t>
                      </a:r>
                      <a:r>
                        <a:rPr lang="en-US" dirty="0" err="1"/>
                        <a:t>honger</a:t>
                      </a:r>
                      <a:r>
                        <a:rPr lang="en-US" dirty="0"/>
                        <a:t>, </a:t>
                      </a:r>
                    </a:p>
                  </a:txBody>
                  <a:tcPr/>
                </a:tc>
                <a:tc>
                  <a:txBody>
                    <a:bodyPr/>
                    <a:lstStyle/>
                    <a:p>
                      <a:r>
                        <a:rPr lang="en-US" dirty="0"/>
                        <a:t>Doel: </a:t>
                      </a:r>
                      <a:r>
                        <a:rPr lang="en-US" dirty="0" err="1"/>
                        <a:t>Statistische</a:t>
                      </a:r>
                      <a:r>
                        <a:rPr lang="en-US" dirty="0"/>
                        <a:t> </a:t>
                      </a:r>
                      <a:r>
                        <a:rPr lang="en-US" dirty="0" err="1"/>
                        <a:t>nul</a:t>
                      </a:r>
                      <a:r>
                        <a:rPr lang="en-US" dirty="0"/>
                        <a:t> ‘leave no one behind’</a:t>
                      </a:r>
                    </a:p>
                  </a:txBody>
                  <a:tcPr/>
                </a:tc>
                <a:extLst>
                  <a:ext uri="{0D108BD9-81ED-4DB2-BD59-A6C34878D82A}">
                    <a16:rowId xmlns:a16="http://schemas.microsoft.com/office/drawing/2014/main" val="1773771321"/>
                  </a:ext>
                </a:extLst>
              </a:tr>
              <a:tr h="434733">
                <a:tc>
                  <a:txBody>
                    <a:bodyPr/>
                    <a:lstStyle/>
                    <a:p>
                      <a:r>
                        <a:rPr lang="en-US" dirty="0" err="1"/>
                        <a:t>Arme</a:t>
                      </a:r>
                      <a:r>
                        <a:rPr lang="en-US" dirty="0"/>
                        <a:t> </a:t>
                      </a:r>
                      <a:r>
                        <a:rPr lang="en-US" dirty="0" err="1"/>
                        <a:t>landen</a:t>
                      </a:r>
                      <a:r>
                        <a:rPr lang="en-US" dirty="0"/>
                        <a:t> </a:t>
                      </a:r>
                      <a:r>
                        <a:rPr lang="en-US" dirty="0" err="1"/>
                        <a:t>aan</a:t>
                      </a:r>
                      <a:r>
                        <a:rPr lang="en-US" dirty="0"/>
                        <a:t> het </a:t>
                      </a:r>
                      <a:r>
                        <a:rPr lang="en-US" dirty="0" err="1"/>
                        <a:t>werk</a:t>
                      </a:r>
                      <a:r>
                        <a:rPr lang="en-US" dirty="0"/>
                        <a:t>, </a:t>
                      </a:r>
                      <a:r>
                        <a:rPr lang="en-US" dirty="0" err="1"/>
                        <a:t>rijke</a:t>
                      </a:r>
                      <a:r>
                        <a:rPr lang="en-US" dirty="0"/>
                        <a:t> </a:t>
                      </a:r>
                      <a:r>
                        <a:rPr lang="en-US" dirty="0" err="1"/>
                        <a:t>landen</a:t>
                      </a:r>
                      <a:r>
                        <a:rPr lang="en-US" dirty="0"/>
                        <a:t> </a:t>
                      </a:r>
                      <a:r>
                        <a:rPr lang="en-US" dirty="0" err="1"/>
                        <a:t>doneren</a:t>
                      </a:r>
                      <a:endParaRPr lang="en-US" dirty="0"/>
                    </a:p>
                  </a:txBody>
                  <a:tcPr/>
                </a:tc>
                <a:tc>
                  <a:txBody>
                    <a:bodyPr/>
                    <a:lstStyle/>
                    <a:p>
                      <a:r>
                        <a:rPr lang="en-US" dirty="0" err="1"/>
                        <a:t>Iedereen</a:t>
                      </a:r>
                      <a:r>
                        <a:rPr lang="en-US" dirty="0"/>
                        <a:t> </a:t>
                      </a:r>
                      <a:r>
                        <a:rPr lang="en-US" dirty="0" err="1"/>
                        <a:t>moet</a:t>
                      </a:r>
                      <a:r>
                        <a:rPr lang="en-US" dirty="0"/>
                        <a:t> </a:t>
                      </a:r>
                      <a:r>
                        <a:rPr lang="en-US" dirty="0" err="1"/>
                        <a:t>aan</a:t>
                      </a:r>
                      <a:r>
                        <a:rPr lang="en-US" dirty="0"/>
                        <a:t> het </a:t>
                      </a:r>
                      <a:r>
                        <a:rPr lang="en-US" dirty="0" err="1"/>
                        <a:t>werk</a:t>
                      </a:r>
                      <a:endParaRPr lang="en-US" dirty="0"/>
                    </a:p>
                  </a:txBody>
                  <a:tcPr/>
                </a:tc>
                <a:extLst>
                  <a:ext uri="{0D108BD9-81ED-4DB2-BD59-A6C34878D82A}">
                    <a16:rowId xmlns:a16="http://schemas.microsoft.com/office/drawing/2014/main" val="3326413515"/>
                  </a:ext>
                </a:extLst>
              </a:tr>
              <a:tr h="434733">
                <a:tc>
                  <a:txBody>
                    <a:bodyPr/>
                    <a:lstStyle/>
                    <a:p>
                      <a:r>
                        <a:rPr lang="en-US" dirty="0"/>
                        <a:t>8 </a:t>
                      </a:r>
                      <a:r>
                        <a:rPr lang="en-US" dirty="0" err="1"/>
                        <a:t>losse</a:t>
                      </a:r>
                      <a:r>
                        <a:rPr lang="en-US" dirty="0"/>
                        <a:t> </a:t>
                      </a:r>
                      <a:r>
                        <a:rPr lang="en-US" dirty="0" err="1"/>
                        <a:t>doelen</a:t>
                      </a:r>
                      <a:endParaRPr lang="en-US" dirty="0"/>
                    </a:p>
                  </a:txBody>
                  <a:tcPr/>
                </a:tc>
                <a:tc>
                  <a:txBody>
                    <a:bodyPr/>
                    <a:lstStyle/>
                    <a:p>
                      <a:r>
                        <a:rPr lang="en-US" dirty="0"/>
                        <a:t>17 met </a:t>
                      </a:r>
                      <a:r>
                        <a:rPr lang="en-US" dirty="0" err="1"/>
                        <a:t>elkaar</a:t>
                      </a:r>
                      <a:r>
                        <a:rPr lang="en-US" dirty="0"/>
                        <a:t> </a:t>
                      </a:r>
                      <a:r>
                        <a:rPr lang="en-US" dirty="0" err="1"/>
                        <a:t>verbonden</a:t>
                      </a:r>
                      <a:r>
                        <a:rPr lang="en-US" dirty="0"/>
                        <a:t> </a:t>
                      </a:r>
                      <a:r>
                        <a:rPr lang="en-US" dirty="0" err="1"/>
                        <a:t>doelen</a:t>
                      </a:r>
                      <a:endParaRPr lang="en-US" dirty="0"/>
                    </a:p>
                  </a:txBody>
                  <a:tcPr/>
                </a:tc>
                <a:extLst>
                  <a:ext uri="{0D108BD9-81ED-4DB2-BD59-A6C34878D82A}">
                    <a16:rowId xmlns:a16="http://schemas.microsoft.com/office/drawing/2014/main" val="1292619299"/>
                  </a:ext>
                </a:extLst>
              </a:tr>
              <a:tr h="434733">
                <a:tc>
                  <a:txBody>
                    <a:bodyPr/>
                    <a:lstStyle/>
                    <a:p>
                      <a:r>
                        <a:rPr lang="nl-NL" dirty="0"/>
                        <a:t>Nadruk op primaire noden: honger, extreme armoede, sterfte</a:t>
                      </a:r>
                      <a:endParaRPr lang="en-US" dirty="0"/>
                    </a:p>
                  </a:txBody>
                  <a:tcPr/>
                </a:tc>
                <a:tc>
                  <a:txBody>
                    <a:bodyPr/>
                    <a:lstStyle/>
                    <a:p>
                      <a:r>
                        <a:rPr lang="nl-NL" dirty="0"/>
                        <a:t>Brede</a:t>
                      </a:r>
                      <a:r>
                        <a:rPr lang="nl-NL" baseline="0" dirty="0"/>
                        <a:t> agenda, meer aandacht voor milieu en lange termijn</a:t>
                      </a:r>
                      <a:endParaRPr lang="en-US" dirty="0"/>
                    </a:p>
                  </a:txBody>
                  <a:tcPr/>
                </a:tc>
                <a:extLst>
                  <a:ext uri="{0D108BD9-81ED-4DB2-BD59-A6C34878D82A}">
                    <a16:rowId xmlns:a16="http://schemas.microsoft.com/office/drawing/2014/main" val="684368179"/>
                  </a:ext>
                </a:extLst>
              </a:tr>
              <a:tr h="43473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Top down </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Bottom up</a:t>
                      </a:r>
                    </a:p>
                  </a:txBody>
                  <a:tcPr/>
                </a:tc>
                <a:extLst>
                  <a:ext uri="{0D108BD9-81ED-4DB2-BD59-A6C34878D82A}">
                    <a16:rowId xmlns:a16="http://schemas.microsoft.com/office/drawing/2014/main" val="10005"/>
                  </a:ext>
                </a:extLst>
              </a:tr>
              <a:tr h="434733">
                <a:tc>
                  <a:txBody>
                    <a:bodyPr/>
                    <a:lstStyle/>
                    <a:p>
                      <a:r>
                        <a:rPr lang="en-US" dirty="0"/>
                        <a:t>‘Monitoring, evaluation and accountability’ </a:t>
                      </a:r>
                      <a:r>
                        <a:rPr lang="en-US" dirty="0" err="1"/>
                        <a:t>ontbraken</a:t>
                      </a:r>
                      <a:endParaRPr lang="en-US" dirty="0"/>
                    </a:p>
                  </a:txBody>
                  <a:tcPr/>
                </a:tc>
                <a:tc>
                  <a:txBody>
                    <a:bodyPr/>
                    <a:lstStyle/>
                    <a:p>
                      <a:r>
                        <a:rPr lang="en-US" dirty="0" err="1"/>
                        <a:t>Poging</a:t>
                      </a:r>
                      <a:r>
                        <a:rPr lang="en-US" dirty="0"/>
                        <a:t> tot het </a:t>
                      </a:r>
                      <a:r>
                        <a:rPr lang="en-US" dirty="0" err="1"/>
                        <a:t>verzamelen</a:t>
                      </a:r>
                      <a:r>
                        <a:rPr lang="en-US" dirty="0"/>
                        <a:t> </a:t>
                      </a:r>
                      <a:r>
                        <a:rPr lang="en-US" dirty="0" err="1"/>
                        <a:t>en</a:t>
                      </a:r>
                      <a:r>
                        <a:rPr lang="en-US" dirty="0"/>
                        <a:t> </a:t>
                      </a:r>
                      <a:r>
                        <a:rPr lang="en-US" dirty="0" err="1"/>
                        <a:t>vergelijken</a:t>
                      </a:r>
                      <a:r>
                        <a:rPr lang="en-US" dirty="0"/>
                        <a:t> van data</a:t>
                      </a:r>
                    </a:p>
                  </a:txBody>
                  <a:tcPr/>
                </a:tc>
                <a:extLst>
                  <a:ext uri="{0D108BD9-81ED-4DB2-BD59-A6C34878D82A}">
                    <a16:rowId xmlns:a16="http://schemas.microsoft.com/office/drawing/2014/main" val="1229021317"/>
                  </a:ext>
                </a:extLst>
              </a:tr>
            </a:tbl>
          </a:graphicData>
        </a:graphic>
      </p:graphicFrame>
      <p:sp>
        <p:nvSpPr>
          <p:cNvPr id="4" name="Title 1">
            <a:extLst>
              <a:ext uri="{FF2B5EF4-FFF2-40B4-BE49-F238E27FC236}">
                <a16:creationId xmlns:a16="http://schemas.microsoft.com/office/drawing/2014/main" id="{08B4AC29-B60E-AD48-A562-95B363BEBF8C}"/>
              </a:ext>
            </a:extLst>
          </p:cNvPr>
          <p:cNvSpPr>
            <a:spLocks noGrp="1"/>
          </p:cNvSpPr>
          <p:nvPr>
            <p:ph type="title"/>
          </p:nvPr>
        </p:nvSpPr>
        <p:spPr>
          <a:xfrm>
            <a:off x="838200" y="365125"/>
            <a:ext cx="10515600" cy="1325563"/>
          </a:xfrm>
        </p:spPr>
        <p:txBody>
          <a:bodyPr/>
          <a:lstStyle/>
          <a:p>
            <a:r>
              <a:rPr lang="en-US" dirty="0" err="1">
                <a:solidFill>
                  <a:schemeClr val="bg1"/>
                </a:solidFill>
              </a:rPr>
              <a:t>Verschillen</a:t>
            </a:r>
            <a:r>
              <a:rPr lang="en-US" dirty="0">
                <a:solidFill>
                  <a:schemeClr val="bg1"/>
                </a:solidFill>
              </a:rPr>
              <a:t> </a:t>
            </a:r>
          </a:p>
        </p:txBody>
      </p:sp>
    </p:spTree>
    <p:extLst>
      <p:ext uri="{BB962C8B-B14F-4D97-AF65-F5344CB8AC3E}">
        <p14:creationId xmlns:p14="http://schemas.microsoft.com/office/powerpoint/2010/main" val="13546199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84847D5-EFDE-6546-B768-BB7FA48ECDE7}"/>
              </a:ext>
            </a:extLst>
          </p:cNvPr>
          <p:cNvPicPr>
            <a:picLocks noChangeAspect="1"/>
          </p:cNvPicPr>
          <p:nvPr/>
        </p:nvPicPr>
        <p:blipFill>
          <a:blip r:embed="rId3"/>
          <a:stretch>
            <a:fillRect/>
          </a:stretch>
        </p:blipFill>
        <p:spPr>
          <a:xfrm>
            <a:off x="1079500" y="107950"/>
            <a:ext cx="10033000" cy="6642100"/>
          </a:xfrm>
          <a:prstGeom prst="rect">
            <a:avLst/>
          </a:prstGeom>
        </p:spPr>
      </p:pic>
    </p:spTree>
    <p:extLst>
      <p:ext uri="{BB962C8B-B14F-4D97-AF65-F5344CB8AC3E}">
        <p14:creationId xmlns:p14="http://schemas.microsoft.com/office/powerpoint/2010/main" val="8508219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DDFC4D-E9CE-A24A-949A-8A7799E1CA0F}"/>
              </a:ext>
            </a:extLst>
          </p:cNvPr>
          <p:cNvSpPr>
            <a:spLocks noGrp="1"/>
          </p:cNvSpPr>
          <p:nvPr>
            <p:ph type="title"/>
          </p:nvPr>
        </p:nvSpPr>
        <p:spPr/>
        <p:txBody>
          <a:bodyPr/>
          <a:lstStyle/>
          <a:p>
            <a:r>
              <a:rPr lang="en-US" dirty="0" err="1">
                <a:solidFill>
                  <a:schemeClr val="bg1"/>
                </a:solidFill>
              </a:rPr>
              <a:t>Holistische</a:t>
            </a:r>
            <a:r>
              <a:rPr lang="en-US" dirty="0">
                <a:solidFill>
                  <a:schemeClr val="bg1"/>
                </a:solidFill>
              </a:rPr>
              <a:t> </a:t>
            </a:r>
            <a:r>
              <a:rPr lang="en-US" dirty="0" err="1">
                <a:solidFill>
                  <a:schemeClr val="bg1"/>
                </a:solidFill>
              </a:rPr>
              <a:t>aanpak</a:t>
            </a:r>
            <a:endParaRPr lang="en-US" dirty="0">
              <a:solidFill>
                <a:schemeClr val="bg1"/>
              </a:solidFill>
            </a:endParaRPr>
          </a:p>
        </p:txBody>
      </p:sp>
      <p:sp>
        <p:nvSpPr>
          <p:cNvPr id="3" name="Content Placeholder 2">
            <a:extLst>
              <a:ext uri="{FF2B5EF4-FFF2-40B4-BE49-F238E27FC236}">
                <a16:creationId xmlns:a16="http://schemas.microsoft.com/office/drawing/2014/main" id="{E75BA0F2-0319-9347-866D-111B14C0C624}"/>
              </a:ext>
            </a:extLst>
          </p:cNvPr>
          <p:cNvSpPr>
            <a:spLocks noGrp="1"/>
          </p:cNvSpPr>
          <p:nvPr>
            <p:ph idx="1"/>
          </p:nvPr>
        </p:nvSpPr>
        <p:spPr/>
        <p:txBody>
          <a:bodyPr/>
          <a:lstStyle/>
          <a:p>
            <a:r>
              <a:rPr lang="en-US" b="1" dirty="0">
                <a:solidFill>
                  <a:schemeClr val="bg1"/>
                </a:solidFill>
              </a:rPr>
              <a:t>Don’t think of them as “17” but as “1.” </a:t>
            </a:r>
            <a:r>
              <a:rPr lang="en-US" dirty="0">
                <a:solidFill>
                  <a:schemeClr val="bg1"/>
                </a:solidFill>
              </a:rPr>
              <a:t>The SDGs recognize that the challenges of poverty, hunger, conflict, the environment and discrimination are inextricably linked and can only be solved through an integrated approach. You will hear people say “Goal X (fill in any number 1 to 17) is really the key to solving all the others” and they will be right in a way. But if you focus on any goal without fully taking account the complete system, the SDGs will not succeed.</a:t>
            </a:r>
          </a:p>
        </p:txBody>
      </p:sp>
    </p:spTree>
    <p:extLst>
      <p:ext uri="{BB962C8B-B14F-4D97-AF65-F5344CB8AC3E}">
        <p14:creationId xmlns:p14="http://schemas.microsoft.com/office/powerpoint/2010/main" val="36470593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5" name="Group 4"/>
          <p:cNvGrpSpPr/>
          <p:nvPr/>
        </p:nvGrpSpPr>
        <p:grpSpPr>
          <a:xfrm>
            <a:off x="3369236" y="0"/>
            <a:ext cx="5165164" cy="6858000"/>
            <a:chOff x="-1" y="0"/>
            <a:chExt cx="5446629" cy="7231713"/>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5445855" cy="2408990"/>
            </a:xfrm>
            <a:prstGeom prst="rect">
              <a:avLst/>
            </a:prstGeom>
          </p:spPr>
        </p:pic>
        <p:pic>
          <p:nvPicPr>
            <p:cNvPr id="3" name="Pictur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 y="2408991"/>
              <a:ext cx="5445855" cy="2411370"/>
            </a:xfrm>
            <a:prstGeom prst="rect">
              <a:avLst/>
            </a:prstGeom>
          </p:spPr>
        </p:pic>
        <p:pic>
          <p:nvPicPr>
            <p:cNvPr id="4" name="Picture 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4819513"/>
              <a:ext cx="5446628" cy="2412200"/>
            </a:xfrm>
            <a:prstGeom prst="rect">
              <a:avLst/>
            </a:prstGeom>
          </p:spPr>
        </p:pic>
      </p:grpSp>
      <p:pic>
        <p:nvPicPr>
          <p:cNvPr id="6" name="Picture 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065427" y="5722008"/>
            <a:ext cx="1737394" cy="1135205"/>
          </a:xfrm>
          <a:prstGeom prst="rect">
            <a:avLst/>
          </a:prstGeom>
        </p:spPr>
      </p:pic>
      <p:sp>
        <p:nvSpPr>
          <p:cNvPr id="9" name="Rectangle 8"/>
          <p:cNvSpPr/>
          <p:nvPr/>
        </p:nvSpPr>
        <p:spPr>
          <a:xfrm>
            <a:off x="566057" y="576827"/>
            <a:ext cx="2242458" cy="1569660"/>
          </a:xfrm>
          <a:prstGeom prst="rect">
            <a:avLst/>
          </a:prstGeom>
          <a:solidFill>
            <a:schemeClr val="accent5"/>
          </a:solidFill>
        </p:spPr>
        <p:txBody>
          <a:bodyPr wrap="square">
            <a:spAutoFit/>
          </a:bodyPr>
          <a:lstStyle/>
          <a:p>
            <a:pPr algn="ctr"/>
            <a:r>
              <a:rPr lang="en-US" sz="3200" b="1" dirty="0">
                <a:solidFill>
                  <a:schemeClr val="bg1"/>
                </a:solidFill>
                <a:latin typeface="Avenir Next Condensed" charset="0"/>
                <a:ea typeface="Avenir Next Condensed" charset="0"/>
                <a:cs typeface="Avenir Next Condensed" charset="0"/>
              </a:rPr>
              <a:t>Each goal is</a:t>
            </a:r>
          </a:p>
          <a:p>
            <a:pPr algn="ctr"/>
            <a:r>
              <a:rPr lang="en-US" sz="3200" b="1" dirty="0">
                <a:solidFill>
                  <a:schemeClr val="bg1"/>
                </a:solidFill>
                <a:latin typeface="Avenir Next Condensed" charset="0"/>
                <a:ea typeface="Avenir Next Condensed" charset="0"/>
                <a:cs typeface="Avenir Next Condensed" charset="0"/>
              </a:rPr>
              <a:t>important</a:t>
            </a:r>
          </a:p>
          <a:p>
            <a:pPr algn="ctr"/>
            <a:r>
              <a:rPr lang="en-US" sz="3200" b="1" dirty="0">
                <a:solidFill>
                  <a:schemeClr val="bg1"/>
                </a:solidFill>
                <a:latin typeface="Avenir Next Condensed" charset="0"/>
                <a:ea typeface="Avenir Next Condensed" charset="0"/>
                <a:cs typeface="Avenir Next Condensed" charset="0"/>
              </a:rPr>
              <a:t>in itself …</a:t>
            </a:r>
          </a:p>
        </p:txBody>
      </p:sp>
    </p:spTree>
    <p:extLst>
      <p:ext uri="{BB962C8B-B14F-4D97-AF65-F5344CB8AC3E}">
        <p14:creationId xmlns:p14="http://schemas.microsoft.com/office/powerpoint/2010/main" val="39386537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5" name="Group 4"/>
          <p:cNvGrpSpPr/>
          <p:nvPr/>
        </p:nvGrpSpPr>
        <p:grpSpPr>
          <a:xfrm>
            <a:off x="3369236" y="0"/>
            <a:ext cx="5165164" cy="6858000"/>
            <a:chOff x="-1" y="0"/>
            <a:chExt cx="5446629" cy="7231713"/>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5445855" cy="2408990"/>
            </a:xfrm>
            <a:prstGeom prst="rect">
              <a:avLst/>
            </a:prstGeom>
          </p:spPr>
        </p:pic>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 y="2408991"/>
              <a:ext cx="5445855" cy="2411370"/>
            </a:xfrm>
            <a:prstGeom prst="rect">
              <a:avLst/>
            </a:prstGeom>
          </p:spPr>
        </p:pic>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4819513"/>
              <a:ext cx="5446628" cy="2412200"/>
            </a:xfrm>
            <a:prstGeom prst="rect">
              <a:avLst/>
            </a:prstGeom>
          </p:spPr>
        </p:pic>
      </p:grpSp>
      <p:cxnSp>
        <p:nvCxnSpPr>
          <p:cNvPr id="8" name="Curved Connector 7"/>
          <p:cNvCxnSpPr/>
          <p:nvPr/>
        </p:nvCxnSpPr>
        <p:spPr>
          <a:xfrm rot="16200000" flipH="1">
            <a:off x="4671798" y="1897994"/>
            <a:ext cx="4277036" cy="1867394"/>
          </a:xfrm>
          <a:prstGeom prst="curvedConnector3">
            <a:avLst/>
          </a:prstGeom>
          <a:ln w="57150">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 name="Curved Connector 10"/>
          <p:cNvCxnSpPr/>
          <p:nvPr/>
        </p:nvCxnSpPr>
        <p:spPr>
          <a:xfrm rot="10800000" flipV="1">
            <a:off x="4438650" y="1674900"/>
            <a:ext cx="2914650" cy="1163549"/>
          </a:xfrm>
          <a:prstGeom prst="curvedConnector3">
            <a:avLst/>
          </a:prstGeom>
          <a:ln w="57150">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7" name="Curved Connector 16"/>
          <p:cNvCxnSpPr/>
          <p:nvPr/>
        </p:nvCxnSpPr>
        <p:spPr>
          <a:xfrm>
            <a:off x="4438650" y="3981450"/>
            <a:ext cx="1437969" cy="988759"/>
          </a:xfrm>
          <a:prstGeom prst="curvedConnector3">
            <a:avLst/>
          </a:prstGeom>
          <a:ln w="57150">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9" name="Curved Connector 18"/>
          <p:cNvCxnSpPr/>
          <p:nvPr/>
        </p:nvCxnSpPr>
        <p:spPr>
          <a:xfrm rot="5400000">
            <a:off x="4230351" y="3062449"/>
            <a:ext cx="3429760" cy="3051874"/>
          </a:xfrm>
          <a:prstGeom prst="curvedConnector3">
            <a:avLst/>
          </a:prstGeom>
          <a:ln w="57150">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1" name="Curved Connector 20"/>
          <p:cNvCxnSpPr/>
          <p:nvPr/>
        </p:nvCxnSpPr>
        <p:spPr>
          <a:xfrm rot="5400000">
            <a:off x="3415837" y="1186320"/>
            <a:ext cx="4541246" cy="4115106"/>
          </a:xfrm>
          <a:prstGeom prst="curvedConnector3">
            <a:avLst>
              <a:gd name="adj1" fmla="val 50000"/>
            </a:avLst>
          </a:prstGeom>
          <a:ln w="57150">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9" name="Curved Connector 28"/>
          <p:cNvCxnSpPr/>
          <p:nvPr/>
        </p:nvCxnSpPr>
        <p:spPr>
          <a:xfrm rot="10800000">
            <a:off x="4574086" y="1562690"/>
            <a:ext cx="2897083" cy="2418761"/>
          </a:xfrm>
          <a:prstGeom prst="curvedConnector3">
            <a:avLst/>
          </a:prstGeom>
          <a:ln w="57150">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1" name="Curved Connector 30"/>
          <p:cNvCxnSpPr/>
          <p:nvPr/>
        </p:nvCxnSpPr>
        <p:spPr>
          <a:xfrm rot="10800000">
            <a:off x="4146449" y="5475420"/>
            <a:ext cx="3438384" cy="850437"/>
          </a:xfrm>
          <a:prstGeom prst="curvedConnector3">
            <a:avLst/>
          </a:prstGeom>
          <a:ln w="57150">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4" name="Curved Connector 33"/>
          <p:cNvCxnSpPr/>
          <p:nvPr/>
        </p:nvCxnSpPr>
        <p:spPr>
          <a:xfrm rot="16200000" flipH="1">
            <a:off x="4014253" y="2309240"/>
            <a:ext cx="2950903" cy="393516"/>
          </a:xfrm>
          <a:prstGeom prst="curvedConnector3">
            <a:avLst/>
          </a:prstGeom>
          <a:ln w="57150">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566057" y="576827"/>
            <a:ext cx="2242458" cy="1569660"/>
          </a:xfrm>
          <a:prstGeom prst="rect">
            <a:avLst/>
          </a:prstGeom>
          <a:solidFill>
            <a:schemeClr val="accent5"/>
          </a:solidFill>
        </p:spPr>
        <p:txBody>
          <a:bodyPr wrap="square">
            <a:spAutoFit/>
          </a:bodyPr>
          <a:lstStyle/>
          <a:p>
            <a:pPr algn="ctr"/>
            <a:r>
              <a:rPr lang="en-US" sz="3200" b="1" dirty="0">
                <a:solidFill>
                  <a:schemeClr val="bg1"/>
                </a:solidFill>
                <a:latin typeface="Avenir Next Condensed" charset="0"/>
                <a:ea typeface="Avenir Next Condensed" charset="0"/>
                <a:cs typeface="Avenir Next Condensed" charset="0"/>
              </a:rPr>
              <a:t>Each goal is</a:t>
            </a:r>
          </a:p>
          <a:p>
            <a:pPr algn="ctr"/>
            <a:r>
              <a:rPr lang="en-US" sz="3200" b="1" dirty="0">
                <a:solidFill>
                  <a:schemeClr val="bg1"/>
                </a:solidFill>
                <a:latin typeface="Avenir Next Condensed" charset="0"/>
                <a:ea typeface="Avenir Next Condensed" charset="0"/>
                <a:cs typeface="Avenir Next Condensed" charset="0"/>
              </a:rPr>
              <a:t>important</a:t>
            </a:r>
          </a:p>
          <a:p>
            <a:pPr algn="ctr"/>
            <a:r>
              <a:rPr lang="en-US" sz="3200" b="1" dirty="0">
                <a:solidFill>
                  <a:schemeClr val="bg1"/>
                </a:solidFill>
                <a:latin typeface="Avenir Next Condensed" charset="0"/>
                <a:ea typeface="Avenir Next Condensed" charset="0"/>
                <a:cs typeface="Avenir Next Condensed" charset="0"/>
              </a:rPr>
              <a:t>in itself …</a:t>
            </a:r>
          </a:p>
        </p:txBody>
      </p:sp>
      <p:sp>
        <p:nvSpPr>
          <p:cNvPr id="18" name="Rectangle 17"/>
          <p:cNvSpPr/>
          <p:nvPr/>
        </p:nvSpPr>
        <p:spPr>
          <a:xfrm>
            <a:off x="9156437" y="568071"/>
            <a:ext cx="2242458" cy="1569660"/>
          </a:xfrm>
          <a:prstGeom prst="rect">
            <a:avLst/>
          </a:prstGeom>
          <a:solidFill>
            <a:schemeClr val="accent5"/>
          </a:solidFill>
        </p:spPr>
        <p:txBody>
          <a:bodyPr wrap="square">
            <a:spAutoFit/>
          </a:bodyPr>
          <a:lstStyle/>
          <a:p>
            <a:pPr algn="ctr"/>
            <a:r>
              <a:rPr lang="en-US" sz="3200" b="1" dirty="0">
                <a:solidFill>
                  <a:schemeClr val="bg1"/>
                </a:solidFill>
                <a:latin typeface="Avenir Next Condensed" charset="0"/>
                <a:ea typeface="Avenir Next Condensed" charset="0"/>
                <a:cs typeface="Avenir Next Condensed" charset="0"/>
              </a:rPr>
              <a:t>And they</a:t>
            </a:r>
          </a:p>
          <a:p>
            <a:pPr algn="ctr"/>
            <a:r>
              <a:rPr lang="en-US" sz="3200" b="1" dirty="0">
                <a:solidFill>
                  <a:schemeClr val="bg1"/>
                </a:solidFill>
                <a:latin typeface="Avenir Next Condensed" charset="0"/>
                <a:ea typeface="Avenir Next Condensed" charset="0"/>
                <a:cs typeface="Avenir Next Condensed" charset="0"/>
              </a:rPr>
              <a:t>are all </a:t>
            </a:r>
          </a:p>
          <a:p>
            <a:pPr algn="ctr"/>
            <a:r>
              <a:rPr lang="en-US" sz="3200" b="1" dirty="0">
                <a:solidFill>
                  <a:schemeClr val="bg1"/>
                </a:solidFill>
                <a:latin typeface="Avenir Next Condensed" charset="0"/>
                <a:ea typeface="Avenir Next Condensed" charset="0"/>
                <a:cs typeface="Avenir Next Condensed" charset="0"/>
              </a:rPr>
              <a:t>connected</a:t>
            </a:r>
          </a:p>
        </p:txBody>
      </p:sp>
    </p:spTree>
    <p:extLst>
      <p:ext uri="{BB962C8B-B14F-4D97-AF65-F5344CB8AC3E}">
        <p14:creationId xmlns:p14="http://schemas.microsoft.com/office/powerpoint/2010/main" val="30990056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3FE014-68FA-E741-86F7-229E643F23EF}"/>
              </a:ext>
            </a:extLst>
          </p:cNvPr>
          <p:cNvSpPr>
            <a:spLocks noGrp="1"/>
          </p:cNvSpPr>
          <p:nvPr>
            <p:ph type="title"/>
          </p:nvPr>
        </p:nvSpPr>
        <p:spPr/>
        <p:txBody>
          <a:bodyPr>
            <a:normAutofit fontScale="90000"/>
          </a:bodyPr>
          <a:lstStyle/>
          <a:p>
            <a:pPr algn="ctr"/>
            <a:r>
              <a:rPr lang="en-US" b="1" dirty="0">
                <a:solidFill>
                  <a:schemeClr val="bg1"/>
                </a:solidFill>
                <a:latin typeface="+mn-lt"/>
              </a:rPr>
              <a:t>A Look at the Sustainable Development Goals</a:t>
            </a:r>
            <a:br>
              <a:rPr lang="en-US" b="1" dirty="0">
                <a:solidFill>
                  <a:schemeClr val="bg1"/>
                </a:solidFill>
                <a:latin typeface="+mn-lt"/>
              </a:rPr>
            </a:br>
            <a:endParaRPr lang="en-US" dirty="0">
              <a:solidFill>
                <a:schemeClr val="bg1"/>
              </a:solidFill>
              <a:latin typeface="+mn-lt"/>
            </a:endParaRPr>
          </a:p>
        </p:txBody>
      </p:sp>
      <p:sp>
        <p:nvSpPr>
          <p:cNvPr id="4" name="Content Placeholder 3">
            <a:extLst>
              <a:ext uri="{FF2B5EF4-FFF2-40B4-BE49-F238E27FC236}">
                <a16:creationId xmlns:a16="http://schemas.microsoft.com/office/drawing/2014/main" id="{D881BFDD-69AD-2D40-8F02-B43F9CBB6341}"/>
              </a:ext>
            </a:extLst>
          </p:cNvPr>
          <p:cNvSpPr>
            <a:spLocks noGrp="1"/>
          </p:cNvSpPr>
          <p:nvPr>
            <p:ph idx="1"/>
          </p:nvPr>
        </p:nvSpPr>
        <p:spPr/>
        <p:txBody>
          <a:bodyPr/>
          <a:lstStyle/>
          <a:p>
            <a:r>
              <a:rPr lang="en-US" dirty="0">
                <a:solidFill>
                  <a:schemeClr val="bg1"/>
                </a:solidFill>
                <a:hlinkClick r:id="rId3"/>
              </a:rPr>
              <a:t>https://www.youtube.com/watch?v=ZayhZdSquJk</a:t>
            </a:r>
            <a:endParaRPr lang="en-US" dirty="0">
              <a:solidFill>
                <a:schemeClr val="bg1"/>
              </a:solidFill>
            </a:endParaRPr>
          </a:p>
          <a:p>
            <a:pPr marL="0" indent="0">
              <a:buNone/>
            </a:pPr>
            <a:endParaRPr lang="en-US" dirty="0">
              <a:solidFill>
                <a:schemeClr val="bg1"/>
              </a:solidFill>
            </a:endParaRPr>
          </a:p>
        </p:txBody>
      </p:sp>
    </p:spTree>
    <p:extLst>
      <p:ext uri="{BB962C8B-B14F-4D97-AF65-F5344CB8AC3E}">
        <p14:creationId xmlns:p14="http://schemas.microsoft.com/office/powerpoint/2010/main" val="16227692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2069E7-5E5D-4844-B376-F1884F54EEB7}"/>
              </a:ext>
            </a:extLst>
          </p:cNvPr>
          <p:cNvSpPr>
            <a:spLocks noGrp="1"/>
          </p:cNvSpPr>
          <p:nvPr>
            <p:ph type="title"/>
          </p:nvPr>
        </p:nvSpPr>
        <p:spPr/>
        <p:txBody>
          <a:bodyPr/>
          <a:lstStyle/>
          <a:p>
            <a:r>
              <a:rPr lang="en-US" dirty="0">
                <a:solidFill>
                  <a:schemeClr val="bg1"/>
                </a:solidFill>
              </a:rPr>
              <a:t>SDG’s &gt; #</a:t>
            </a:r>
            <a:r>
              <a:rPr lang="en-US" dirty="0" err="1">
                <a:solidFill>
                  <a:schemeClr val="bg1"/>
                </a:solidFill>
              </a:rPr>
              <a:t>GlobalGoals</a:t>
            </a:r>
            <a:r>
              <a:rPr lang="en-US" dirty="0">
                <a:solidFill>
                  <a:schemeClr val="bg1"/>
                </a:solidFill>
              </a:rPr>
              <a:t> </a:t>
            </a:r>
            <a:r>
              <a:rPr lang="en-US" dirty="0" err="1">
                <a:solidFill>
                  <a:schemeClr val="bg1"/>
                </a:solidFill>
              </a:rPr>
              <a:t>campagne</a:t>
            </a:r>
            <a:endParaRPr lang="en-US" dirty="0">
              <a:solidFill>
                <a:schemeClr val="bg1"/>
              </a:solidFill>
            </a:endParaRPr>
          </a:p>
        </p:txBody>
      </p:sp>
      <p:sp>
        <p:nvSpPr>
          <p:cNvPr id="5" name="Content Placeholder 4">
            <a:extLst>
              <a:ext uri="{FF2B5EF4-FFF2-40B4-BE49-F238E27FC236}">
                <a16:creationId xmlns:a16="http://schemas.microsoft.com/office/drawing/2014/main" id="{ADD6742B-A725-504E-9F0D-06725479EAA4}"/>
              </a:ext>
            </a:extLst>
          </p:cNvPr>
          <p:cNvSpPr>
            <a:spLocks noGrp="1"/>
          </p:cNvSpPr>
          <p:nvPr>
            <p:ph idx="1"/>
          </p:nvPr>
        </p:nvSpPr>
        <p:spPr/>
        <p:txBody>
          <a:bodyPr/>
          <a:lstStyle/>
          <a:p>
            <a:r>
              <a:rPr lang="en-US" dirty="0">
                <a:solidFill>
                  <a:schemeClr val="bg1"/>
                </a:solidFill>
              </a:rPr>
              <a:t>https://</a:t>
            </a:r>
            <a:r>
              <a:rPr lang="en-US" dirty="0" err="1">
                <a:solidFill>
                  <a:schemeClr val="bg1"/>
                </a:solidFill>
              </a:rPr>
              <a:t>www.youtube.com</a:t>
            </a:r>
            <a:r>
              <a:rPr lang="en-US" dirty="0">
                <a:solidFill>
                  <a:schemeClr val="bg1"/>
                </a:solidFill>
              </a:rPr>
              <a:t>/</a:t>
            </a:r>
            <a:r>
              <a:rPr lang="en-US" dirty="0" err="1">
                <a:solidFill>
                  <a:schemeClr val="bg1"/>
                </a:solidFill>
              </a:rPr>
              <a:t>watch?v</a:t>
            </a:r>
            <a:r>
              <a:rPr lang="en-US" dirty="0">
                <a:solidFill>
                  <a:schemeClr val="bg1"/>
                </a:solidFill>
              </a:rPr>
              <a:t>=RpqVmvMCmp0&amp;t=61s</a:t>
            </a:r>
          </a:p>
        </p:txBody>
      </p:sp>
    </p:spTree>
    <p:extLst>
      <p:ext uri="{BB962C8B-B14F-4D97-AF65-F5344CB8AC3E}">
        <p14:creationId xmlns:p14="http://schemas.microsoft.com/office/powerpoint/2010/main" val="6440301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5AB247-EB2B-5747-9409-7EF0E2F42F13}"/>
              </a:ext>
            </a:extLst>
          </p:cNvPr>
          <p:cNvSpPr>
            <a:spLocks noGrp="1"/>
          </p:cNvSpPr>
          <p:nvPr>
            <p:ph type="title"/>
          </p:nvPr>
        </p:nvSpPr>
        <p:spPr/>
        <p:txBody>
          <a:bodyPr/>
          <a:lstStyle/>
          <a:p>
            <a:r>
              <a:rPr lang="en-US" dirty="0">
                <a:solidFill>
                  <a:schemeClr val="bg1"/>
                </a:solidFill>
              </a:rPr>
              <a:t>SDG’s: </a:t>
            </a:r>
            <a:r>
              <a:rPr lang="en-US" dirty="0" err="1">
                <a:solidFill>
                  <a:schemeClr val="bg1"/>
                </a:solidFill>
              </a:rPr>
              <a:t>voor</a:t>
            </a:r>
            <a:r>
              <a:rPr lang="en-US" dirty="0">
                <a:solidFill>
                  <a:schemeClr val="bg1"/>
                </a:solidFill>
              </a:rPr>
              <a:t> de show/</a:t>
            </a:r>
            <a:r>
              <a:rPr lang="en-US" dirty="0" err="1">
                <a:solidFill>
                  <a:schemeClr val="bg1"/>
                </a:solidFill>
              </a:rPr>
              <a:t>goede</a:t>
            </a:r>
            <a:r>
              <a:rPr lang="en-US" dirty="0">
                <a:solidFill>
                  <a:schemeClr val="bg1"/>
                </a:solidFill>
              </a:rPr>
              <a:t> </a:t>
            </a:r>
            <a:r>
              <a:rPr lang="en-US" dirty="0" err="1">
                <a:solidFill>
                  <a:schemeClr val="bg1"/>
                </a:solidFill>
              </a:rPr>
              <a:t>sier</a:t>
            </a:r>
            <a:r>
              <a:rPr lang="en-US" dirty="0">
                <a:solidFill>
                  <a:schemeClr val="bg1"/>
                </a:solidFill>
              </a:rPr>
              <a:t>?</a:t>
            </a:r>
          </a:p>
        </p:txBody>
      </p:sp>
      <p:pic>
        <p:nvPicPr>
          <p:cNvPr id="5" name="Picture 4">
            <a:extLst>
              <a:ext uri="{FF2B5EF4-FFF2-40B4-BE49-F238E27FC236}">
                <a16:creationId xmlns:a16="http://schemas.microsoft.com/office/drawing/2014/main" id="{D2107F75-AB09-5C45-9AD8-7CB322EE1E62}"/>
              </a:ext>
            </a:extLst>
          </p:cNvPr>
          <p:cNvPicPr>
            <a:picLocks noChangeAspect="1"/>
          </p:cNvPicPr>
          <p:nvPr/>
        </p:nvPicPr>
        <p:blipFill>
          <a:blip r:embed="rId3"/>
          <a:stretch>
            <a:fillRect/>
          </a:stretch>
        </p:blipFill>
        <p:spPr>
          <a:xfrm>
            <a:off x="0" y="1285134"/>
            <a:ext cx="12192000" cy="4287731"/>
          </a:xfrm>
          <a:prstGeom prst="rect">
            <a:avLst/>
          </a:prstGeom>
        </p:spPr>
      </p:pic>
      <p:pic>
        <p:nvPicPr>
          <p:cNvPr id="7" name="Picture 6">
            <a:extLst>
              <a:ext uri="{FF2B5EF4-FFF2-40B4-BE49-F238E27FC236}">
                <a16:creationId xmlns:a16="http://schemas.microsoft.com/office/drawing/2014/main" id="{25A8C329-88A8-8145-8957-F647111B2F07}"/>
              </a:ext>
            </a:extLst>
          </p:cNvPr>
          <p:cNvPicPr>
            <a:picLocks noChangeAspect="1"/>
          </p:cNvPicPr>
          <p:nvPr/>
        </p:nvPicPr>
        <p:blipFill>
          <a:blip r:embed="rId4"/>
          <a:stretch>
            <a:fillRect/>
          </a:stretch>
        </p:blipFill>
        <p:spPr>
          <a:xfrm>
            <a:off x="0" y="278593"/>
            <a:ext cx="12192000" cy="6300814"/>
          </a:xfrm>
          <a:prstGeom prst="rect">
            <a:avLst/>
          </a:prstGeom>
        </p:spPr>
      </p:pic>
      <p:pic>
        <p:nvPicPr>
          <p:cNvPr id="9" name="Picture 8">
            <a:extLst>
              <a:ext uri="{FF2B5EF4-FFF2-40B4-BE49-F238E27FC236}">
                <a16:creationId xmlns:a16="http://schemas.microsoft.com/office/drawing/2014/main" id="{C7D53530-7555-BE4D-A162-4EE1E5366026}"/>
              </a:ext>
            </a:extLst>
          </p:cNvPr>
          <p:cNvPicPr>
            <a:picLocks noChangeAspect="1"/>
          </p:cNvPicPr>
          <p:nvPr/>
        </p:nvPicPr>
        <p:blipFill>
          <a:blip r:embed="rId5"/>
          <a:stretch>
            <a:fillRect/>
          </a:stretch>
        </p:blipFill>
        <p:spPr>
          <a:xfrm>
            <a:off x="0" y="6963"/>
            <a:ext cx="12192000" cy="6844073"/>
          </a:xfrm>
          <a:prstGeom prst="rect">
            <a:avLst/>
          </a:prstGeom>
        </p:spPr>
      </p:pic>
      <p:pic>
        <p:nvPicPr>
          <p:cNvPr id="11" name="Picture 10">
            <a:extLst>
              <a:ext uri="{FF2B5EF4-FFF2-40B4-BE49-F238E27FC236}">
                <a16:creationId xmlns:a16="http://schemas.microsoft.com/office/drawing/2014/main" id="{2EEEA5DB-15C2-FD45-B45E-DA562B5C5F1B}"/>
              </a:ext>
            </a:extLst>
          </p:cNvPr>
          <p:cNvPicPr>
            <a:picLocks noChangeAspect="1"/>
          </p:cNvPicPr>
          <p:nvPr/>
        </p:nvPicPr>
        <p:blipFill>
          <a:blip r:embed="rId6"/>
          <a:stretch>
            <a:fillRect/>
          </a:stretch>
        </p:blipFill>
        <p:spPr>
          <a:xfrm>
            <a:off x="0" y="0"/>
            <a:ext cx="12192000" cy="6858000"/>
          </a:xfrm>
          <a:prstGeom prst="rect">
            <a:avLst/>
          </a:prstGeom>
        </p:spPr>
      </p:pic>
      <p:pic>
        <p:nvPicPr>
          <p:cNvPr id="13" name="Picture 12">
            <a:extLst>
              <a:ext uri="{FF2B5EF4-FFF2-40B4-BE49-F238E27FC236}">
                <a16:creationId xmlns:a16="http://schemas.microsoft.com/office/drawing/2014/main" id="{69DD9FD4-8D70-744E-B5C1-C346DF099747}"/>
              </a:ext>
            </a:extLst>
          </p:cNvPr>
          <p:cNvPicPr>
            <a:picLocks noChangeAspect="1"/>
          </p:cNvPicPr>
          <p:nvPr/>
        </p:nvPicPr>
        <p:blipFill>
          <a:blip r:embed="rId7"/>
          <a:stretch>
            <a:fillRect/>
          </a:stretch>
        </p:blipFill>
        <p:spPr>
          <a:xfrm>
            <a:off x="0" y="-125023"/>
            <a:ext cx="12192000" cy="6976059"/>
          </a:xfrm>
          <a:prstGeom prst="rect">
            <a:avLst/>
          </a:prstGeom>
        </p:spPr>
      </p:pic>
      <p:pic>
        <p:nvPicPr>
          <p:cNvPr id="15" name="Picture 14">
            <a:extLst>
              <a:ext uri="{FF2B5EF4-FFF2-40B4-BE49-F238E27FC236}">
                <a16:creationId xmlns:a16="http://schemas.microsoft.com/office/drawing/2014/main" id="{292E9C4C-2535-D14E-8619-4682F0118CBE}"/>
              </a:ext>
            </a:extLst>
          </p:cNvPr>
          <p:cNvPicPr>
            <a:picLocks noChangeAspect="1"/>
          </p:cNvPicPr>
          <p:nvPr/>
        </p:nvPicPr>
        <p:blipFill>
          <a:blip r:embed="rId8"/>
          <a:stretch>
            <a:fillRect/>
          </a:stretch>
        </p:blipFill>
        <p:spPr>
          <a:xfrm>
            <a:off x="0" y="-65994"/>
            <a:ext cx="10967936" cy="6858000"/>
          </a:xfrm>
          <a:prstGeom prst="rect">
            <a:avLst/>
          </a:prstGeom>
        </p:spPr>
      </p:pic>
    </p:spTree>
    <p:extLst>
      <p:ext uri="{BB962C8B-B14F-4D97-AF65-F5344CB8AC3E}">
        <p14:creationId xmlns:p14="http://schemas.microsoft.com/office/powerpoint/2010/main" val="3365780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fill="hold"/>
                                        <p:tgtEl>
                                          <p:spTgt spid="13"/>
                                        </p:tgtEl>
                                        <p:attrNameLst>
                                          <p:attrName>ppt_x</p:attrName>
                                        </p:attrNameLst>
                                      </p:cBhvr>
                                      <p:tavLst>
                                        <p:tav tm="0">
                                          <p:val>
                                            <p:strVal val="#ppt_x"/>
                                          </p:val>
                                        </p:tav>
                                        <p:tav tm="100000">
                                          <p:val>
                                            <p:strVal val="#ppt_x"/>
                                          </p:val>
                                        </p:tav>
                                      </p:tavLst>
                                    </p:anim>
                                    <p:anim calcmode="lin" valueType="num">
                                      <p:cBhvr additive="base">
                                        <p:cTn id="3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additive="base">
                                        <p:cTn id="43" dur="500" fill="hold"/>
                                        <p:tgtEl>
                                          <p:spTgt spid="15"/>
                                        </p:tgtEl>
                                        <p:attrNameLst>
                                          <p:attrName>ppt_x</p:attrName>
                                        </p:attrNameLst>
                                      </p:cBhvr>
                                      <p:tavLst>
                                        <p:tav tm="0">
                                          <p:val>
                                            <p:strVal val="#ppt_x"/>
                                          </p:val>
                                        </p:tav>
                                        <p:tav tm="100000">
                                          <p:val>
                                            <p:strVal val="#ppt_x"/>
                                          </p:val>
                                        </p:tav>
                                      </p:tavLst>
                                    </p:anim>
                                    <p:anim calcmode="lin" valueType="num">
                                      <p:cBhvr additive="base">
                                        <p:cTn id="4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579434-41D0-2C4C-A009-3E8D9EC6FD17}"/>
              </a:ext>
            </a:extLst>
          </p:cNvPr>
          <p:cNvSpPr>
            <a:spLocks noGrp="1"/>
          </p:cNvSpPr>
          <p:nvPr>
            <p:ph type="title"/>
          </p:nvPr>
        </p:nvSpPr>
        <p:spPr/>
        <p:txBody>
          <a:bodyPr/>
          <a:lstStyle/>
          <a:p>
            <a:r>
              <a:rPr lang="en-US" dirty="0">
                <a:solidFill>
                  <a:schemeClr val="bg1"/>
                </a:solidFill>
              </a:rPr>
              <a:t>SDG Charter</a:t>
            </a:r>
          </a:p>
        </p:txBody>
      </p:sp>
      <p:sp>
        <p:nvSpPr>
          <p:cNvPr id="3" name="Content Placeholder 2">
            <a:extLst>
              <a:ext uri="{FF2B5EF4-FFF2-40B4-BE49-F238E27FC236}">
                <a16:creationId xmlns:a16="http://schemas.microsoft.com/office/drawing/2014/main" id="{7A8410F1-B7E1-8C46-8A21-135B704DA67A}"/>
              </a:ext>
            </a:extLst>
          </p:cNvPr>
          <p:cNvSpPr>
            <a:spLocks noGrp="1"/>
          </p:cNvSpPr>
          <p:nvPr>
            <p:ph idx="1"/>
          </p:nvPr>
        </p:nvSpPr>
        <p:spPr/>
        <p:txBody>
          <a:bodyPr/>
          <a:lstStyle/>
          <a:p>
            <a:r>
              <a:rPr lang="en-US" dirty="0">
                <a:solidFill>
                  <a:schemeClr val="bg1"/>
                </a:solidFill>
              </a:rPr>
              <a:t>The SDG Charter Network enables business, civil society &amp; local governments in the Netherlands to cooperate effectively in achieving the U.N. Sustainable Development Goals, at home and abroad.</a:t>
            </a:r>
          </a:p>
        </p:txBody>
      </p:sp>
      <p:pic>
        <p:nvPicPr>
          <p:cNvPr id="5" name="Picture 4">
            <a:extLst>
              <a:ext uri="{FF2B5EF4-FFF2-40B4-BE49-F238E27FC236}">
                <a16:creationId xmlns:a16="http://schemas.microsoft.com/office/drawing/2014/main" id="{9EF8662C-0DAB-F242-9502-9256E2B20234}"/>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604786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AC2AFF-A825-0747-916B-DB6E5053BBE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029E4AC-E432-B947-9C21-C85D5921B8C5}"/>
              </a:ext>
            </a:extLst>
          </p:cNvPr>
          <p:cNvSpPr>
            <a:spLocks noGrp="1"/>
          </p:cNvSpPr>
          <p:nvPr>
            <p:ph idx="1"/>
          </p:nvPr>
        </p:nvSpPr>
        <p:spPr/>
        <p:txBody>
          <a:bodyPr/>
          <a:lstStyle/>
          <a:p>
            <a:endParaRPr lang="en-US"/>
          </a:p>
        </p:txBody>
      </p:sp>
      <p:pic>
        <p:nvPicPr>
          <p:cNvPr id="4" name="Picture 2" descr="17: Revitalize the global partnersh">
            <a:extLst>
              <a:ext uri="{FF2B5EF4-FFF2-40B4-BE49-F238E27FC236}">
                <a16:creationId xmlns:a16="http://schemas.microsoft.com/office/drawing/2014/main" id="{B63A12CD-2090-5247-9951-4FCE57EB99B5}"/>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0"/>
            <a:ext cx="12192000" cy="6843252"/>
          </a:xfrm>
          <a:prstGeom prst="rect">
            <a:avLst/>
          </a:prstGeom>
          <a:noFill/>
          <a:extLst>
            <a:ext uri="{909E8E84-426E-40dd-AFC4-6F175D3DCCD1}">
              <a14:hiddenFill xmlns:a14="http://schemas.microsoft.com/office/drawing/2010/main" xmlns="">
                <a:solidFill>
                  <a:srgbClr val="FFFFFF"/>
                </a:solidFill>
              </a14:hiddenFill>
            </a:ext>
          </a:extLst>
        </p:spPr>
      </p:pic>
      <p:sp>
        <p:nvSpPr>
          <p:cNvPr id="5" name="Rectangle 4">
            <a:extLst>
              <a:ext uri="{FF2B5EF4-FFF2-40B4-BE49-F238E27FC236}">
                <a16:creationId xmlns:a16="http://schemas.microsoft.com/office/drawing/2014/main" id="{B65112EF-7DDA-9145-BDA0-6108B8404231}"/>
              </a:ext>
            </a:extLst>
          </p:cNvPr>
          <p:cNvSpPr/>
          <p:nvPr/>
        </p:nvSpPr>
        <p:spPr>
          <a:xfrm>
            <a:off x="8244349" y="3421626"/>
            <a:ext cx="3490452" cy="2062103"/>
          </a:xfrm>
          <a:prstGeom prst="rect">
            <a:avLst/>
          </a:prstGeom>
          <a:solidFill>
            <a:srgbClr val="A46F18"/>
          </a:solidFill>
        </p:spPr>
        <p:txBody>
          <a:bodyPr wrap="square">
            <a:spAutoFit/>
          </a:bodyPr>
          <a:lstStyle/>
          <a:p>
            <a:pPr algn="r"/>
            <a:r>
              <a:rPr lang="en-US" sz="3200" b="1" dirty="0">
                <a:solidFill>
                  <a:schemeClr val="bg1"/>
                </a:solidFill>
                <a:latin typeface="Avenir Next Condensed" charset="0"/>
                <a:ea typeface="Avenir Next Condensed" charset="0"/>
                <a:cs typeface="Avenir Next Condensed" charset="0"/>
              </a:rPr>
              <a:t>#17: Revitalize the global partnership for </a:t>
            </a:r>
            <a:r>
              <a:rPr lang="en-US" sz="3200" b="1">
                <a:solidFill>
                  <a:schemeClr val="bg1"/>
                </a:solidFill>
                <a:latin typeface="Avenir Next Condensed" charset="0"/>
                <a:ea typeface="Avenir Next Condensed" charset="0"/>
                <a:cs typeface="Avenir Next Condensed" charset="0"/>
              </a:rPr>
              <a:t>sustainable development</a:t>
            </a:r>
            <a:endParaRPr lang="en-US" sz="3200" b="1" dirty="0">
              <a:solidFill>
                <a:schemeClr val="bg1"/>
              </a:solidFill>
              <a:latin typeface="Avenir Next Condensed" charset="0"/>
              <a:ea typeface="Avenir Next Condensed" charset="0"/>
              <a:cs typeface="Avenir Next Condensed" charset="0"/>
            </a:endParaRPr>
          </a:p>
        </p:txBody>
      </p:sp>
    </p:spTree>
    <p:extLst>
      <p:ext uri="{BB962C8B-B14F-4D97-AF65-F5344CB8AC3E}">
        <p14:creationId xmlns:p14="http://schemas.microsoft.com/office/powerpoint/2010/main" val="30892997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solidFill>
                  <a:schemeClr val="bg1"/>
                </a:solidFill>
                <a:latin typeface="+mn-lt"/>
              </a:rPr>
              <a:t>Kanttekeningen bij </a:t>
            </a:r>
            <a:r>
              <a:rPr lang="nl-NL" dirty="0" err="1">
                <a:solidFill>
                  <a:schemeClr val="bg1"/>
                </a:solidFill>
                <a:latin typeface="+mn-lt"/>
              </a:rPr>
              <a:t>SDGs</a:t>
            </a:r>
            <a:endParaRPr lang="nl-NL" dirty="0">
              <a:solidFill>
                <a:schemeClr val="bg1"/>
              </a:solidFill>
              <a:latin typeface="+mn-lt"/>
            </a:endParaRPr>
          </a:p>
        </p:txBody>
      </p:sp>
      <p:sp>
        <p:nvSpPr>
          <p:cNvPr id="3" name="Tijdelijke aanduiding voor inhoud 2"/>
          <p:cNvSpPr>
            <a:spLocks noGrp="1"/>
          </p:cNvSpPr>
          <p:nvPr>
            <p:ph idx="1"/>
          </p:nvPr>
        </p:nvSpPr>
        <p:spPr/>
        <p:txBody>
          <a:bodyPr>
            <a:noAutofit/>
          </a:bodyPr>
          <a:lstStyle/>
          <a:p>
            <a:r>
              <a:rPr lang="nl-NL" dirty="0">
                <a:solidFill>
                  <a:schemeClr val="bg1"/>
                </a:solidFill>
              </a:rPr>
              <a:t>Eén agenda voor iedereen? Grote verschillen in omstandigheden: sociaal, economisch, politiek, cultureel</a:t>
            </a:r>
          </a:p>
          <a:p>
            <a:r>
              <a:rPr lang="nl-NL" dirty="0">
                <a:solidFill>
                  <a:schemeClr val="bg1"/>
                </a:solidFill>
              </a:rPr>
              <a:t>Alles is belangrijk, is dat realistisch? Wat te doen met </a:t>
            </a:r>
            <a:r>
              <a:rPr lang="nl-NL" dirty="0" err="1">
                <a:solidFill>
                  <a:schemeClr val="bg1"/>
                </a:solidFill>
              </a:rPr>
              <a:t>trade-offs</a:t>
            </a:r>
            <a:r>
              <a:rPr lang="nl-NL" dirty="0">
                <a:solidFill>
                  <a:schemeClr val="bg1"/>
                </a:solidFill>
              </a:rPr>
              <a:t>?</a:t>
            </a:r>
          </a:p>
          <a:p>
            <a:r>
              <a:rPr lang="nl-NL" dirty="0">
                <a:solidFill>
                  <a:schemeClr val="bg1"/>
                </a:solidFill>
              </a:rPr>
              <a:t>Soft politics van VN versus harde belangen van bedrijven, staten, rijken</a:t>
            </a:r>
          </a:p>
          <a:p>
            <a:r>
              <a:rPr lang="nl-NL" dirty="0">
                <a:solidFill>
                  <a:schemeClr val="bg1"/>
                </a:solidFill>
              </a:rPr>
              <a:t>Zelfrapportage en meetbaarheid van de voortgang</a:t>
            </a:r>
          </a:p>
          <a:p>
            <a:r>
              <a:rPr lang="nl-NL" dirty="0">
                <a:solidFill>
                  <a:schemeClr val="bg1"/>
                </a:solidFill>
              </a:rPr>
              <a:t>Beperkte animo bij sociale bewegingen in ontwikkelingslanden; missing link tussen de mondiale agenda en de lokale organisaties die dezelfde doelen in praktijk proberen te realiseren</a:t>
            </a:r>
          </a:p>
          <a:p>
            <a:pPr marL="0" indent="0">
              <a:buNone/>
            </a:pPr>
            <a:endParaRPr lang="nl-NL" dirty="0">
              <a:latin typeface="Merriweather" panose="02060503050406030704" pitchFamily="18" charset="77"/>
            </a:endParaRPr>
          </a:p>
          <a:p>
            <a:pPr marL="0" indent="0">
              <a:buNone/>
            </a:pPr>
            <a:endParaRPr lang="nl-NL" dirty="0">
              <a:latin typeface="Merriweather" panose="02060503050406030704" pitchFamily="18" charset="77"/>
            </a:endParaRPr>
          </a:p>
          <a:p>
            <a:pPr marL="0" indent="0">
              <a:buNone/>
            </a:pPr>
            <a:endParaRPr lang="en-US" dirty="0">
              <a:latin typeface="Merriweather" panose="02060503050406030704" pitchFamily="18" charset="77"/>
            </a:endParaRPr>
          </a:p>
          <a:p>
            <a:pPr marL="0" indent="0">
              <a:buNone/>
            </a:pPr>
            <a:r>
              <a:rPr lang="nl-NL" dirty="0">
                <a:latin typeface="Merriweather" panose="02060503050406030704" pitchFamily="18" charset="77"/>
              </a:rPr>
              <a:t> </a:t>
            </a:r>
          </a:p>
          <a:p>
            <a:pPr marL="0" indent="0">
              <a:buNone/>
            </a:pPr>
            <a:endParaRPr lang="nl-NL" dirty="0">
              <a:latin typeface="Merriweather" panose="02060503050406030704" pitchFamily="18" charset="77"/>
            </a:endParaRPr>
          </a:p>
        </p:txBody>
      </p:sp>
    </p:spTree>
    <p:extLst>
      <p:ext uri="{BB962C8B-B14F-4D97-AF65-F5344CB8AC3E}">
        <p14:creationId xmlns:p14="http://schemas.microsoft.com/office/powerpoint/2010/main" val="25880264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solidFill>
                  <a:schemeClr val="bg1"/>
                </a:solidFill>
                <a:latin typeface="+mn-lt"/>
              </a:rPr>
              <a:t>Zijn de juiste prioriteiten gesteld?</a:t>
            </a:r>
          </a:p>
        </p:txBody>
      </p:sp>
      <p:sp>
        <p:nvSpPr>
          <p:cNvPr id="3" name="Tijdelijke aanduiding voor inhoud 2"/>
          <p:cNvSpPr>
            <a:spLocks noGrp="1"/>
          </p:cNvSpPr>
          <p:nvPr>
            <p:ph idx="1"/>
          </p:nvPr>
        </p:nvSpPr>
        <p:spPr/>
        <p:txBody>
          <a:bodyPr>
            <a:noAutofit/>
          </a:bodyPr>
          <a:lstStyle/>
          <a:p>
            <a:r>
              <a:rPr lang="en-US" dirty="0">
                <a:solidFill>
                  <a:schemeClr val="bg1"/>
                </a:solidFill>
              </a:rPr>
              <a:t>Poverty cannot be eradicated without focusing on </a:t>
            </a:r>
            <a:r>
              <a:rPr lang="en-US" sz="4400" b="1" u="sng" dirty="0">
                <a:solidFill>
                  <a:schemeClr val="bg1"/>
                </a:solidFill>
              </a:rPr>
              <a:t>justice</a:t>
            </a:r>
            <a:r>
              <a:rPr lang="en-US" sz="4400" dirty="0">
                <a:solidFill>
                  <a:schemeClr val="bg1"/>
                </a:solidFill>
              </a:rPr>
              <a:t> </a:t>
            </a:r>
          </a:p>
          <a:p>
            <a:pPr marL="0" indent="0">
              <a:buNone/>
            </a:pPr>
            <a:r>
              <a:rPr lang="en-US" dirty="0">
                <a:solidFill>
                  <a:schemeClr val="bg1"/>
                </a:solidFill>
              </a:rPr>
              <a:t>(Amitabh Behar, National Foundation for India, 2016) </a:t>
            </a:r>
          </a:p>
          <a:p>
            <a:endParaRPr lang="en-US" dirty="0">
              <a:solidFill>
                <a:schemeClr val="bg1"/>
              </a:solidFill>
            </a:endParaRPr>
          </a:p>
          <a:p>
            <a:r>
              <a:rPr lang="en-US" dirty="0">
                <a:solidFill>
                  <a:schemeClr val="bg1"/>
                </a:solidFill>
              </a:rPr>
              <a:t>I saw they put justice and peace at the end instead of the beginning</a:t>
            </a:r>
          </a:p>
          <a:p>
            <a:pPr marL="0" indent="0">
              <a:buNone/>
            </a:pPr>
            <a:r>
              <a:rPr lang="en-US" dirty="0">
                <a:solidFill>
                  <a:schemeClr val="bg1"/>
                </a:solidFill>
              </a:rPr>
              <a:t>(Laura Ortiz </a:t>
            </a:r>
            <a:r>
              <a:rPr lang="en-US" dirty="0" err="1">
                <a:solidFill>
                  <a:schemeClr val="bg1"/>
                </a:solidFill>
              </a:rPr>
              <a:t>Montemayor</a:t>
            </a:r>
            <a:r>
              <a:rPr lang="en-US" dirty="0">
                <a:solidFill>
                  <a:schemeClr val="bg1"/>
                </a:solidFill>
              </a:rPr>
              <a:t>, Mexican social </a:t>
            </a:r>
            <a:r>
              <a:rPr lang="en-US" dirty="0" err="1">
                <a:solidFill>
                  <a:schemeClr val="bg1"/>
                </a:solidFill>
              </a:rPr>
              <a:t>entrereneur</a:t>
            </a:r>
            <a:r>
              <a:rPr lang="en-US" dirty="0">
                <a:solidFill>
                  <a:schemeClr val="bg1"/>
                </a:solidFill>
              </a:rPr>
              <a:t>, 2018) </a:t>
            </a:r>
          </a:p>
          <a:p>
            <a:endParaRPr lang="nl-NL" dirty="0">
              <a:solidFill>
                <a:schemeClr val="bg1"/>
              </a:solidFill>
            </a:endParaRPr>
          </a:p>
          <a:p>
            <a:endParaRPr lang="nl-NL" dirty="0">
              <a:solidFill>
                <a:schemeClr val="bg1"/>
              </a:solidFill>
            </a:endParaRPr>
          </a:p>
          <a:p>
            <a:pPr marL="0" indent="0">
              <a:buNone/>
            </a:pPr>
            <a:endParaRPr lang="nl-NL" dirty="0">
              <a:latin typeface="Merriweather" panose="02060503050406030704" pitchFamily="18" charset="77"/>
            </a:endParaRPr>
          </a:p>
          <a:p>
            <a:pPr marL="0" indent="0">
              <a:buNone/>
            </a:pPr>
            <a:endParaRPr lang="nl-NL" dirty="0">
              <a:latin typeface="Merriweather" panose="02060503050406030704" pitchFamily="18" charset="77"/>
            </a:endParaRPr>
          </a:p>
          <a:p>
            <a:pPr marL="0" indent="0">
              <a:buNone/>
            </a:pPr>
            <a:endParaRPr lang="en-US" dirty="0">
              <a:latin typeface="Merriweather" panose="02060503050406030704" pitchFamily="18" charset="77"/>
            </a:endParaRPr>
          </a:p>
          <a:p>
            <a:pPr marL="0" indent="0">
              <a:buNone/>
            </a:pPr>
            <a:r>
              <a:rPr lang="nl-NL" dirty="0">
                <a:latin typeface="Merriweather" panose="02060503050406030704" pitchFamily="18" charset="77"/>
              </a:rPr>
              <a:t> </a:t>
            </a:r>
          </a:p>
          <a:p>
            <a:pPr marL="0" indent="0">
              <a:buNone/>
            </a:pPr>
            <a:endParaRPr lang="nl-NL" dirty="0">
              <a:latin typeface="Merriweather" panose="02060503050406030704" pitchFamily="18" charset="77"/>
            </a:endParaRPr>
          </a:p>
        </p:txBody>
      </p:sp>
    </p:spTree>
    <p:extLst>
      <p:ext uri="{BB962C8B-B14F-4D97-AF65-F5344CB8AC3E}">
        <p14:creationId xmlns:p14="http://schemas.microsoft.com/office/powerpoint/2010/main" val="23801378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solidFill>
                  <a:schemeClr val="bg1"/>
                </a:solidFill>
                <a:latin typeface="+mn-lt"/>
              </a:rPr>
              <a:t>Gaan </a:t>
            </a:r>
            <a:r>
              <a:rPr lang="nl-NL" dirty="0" err="1">
                <a:solidFill>
                  <a:schemeClr val="bg1"/>
                </a:solidFill>
                <a:latin typeface="+mn-lt"/>
              </a:rPr>
              <a:t>SDG’s</a:t>
            </a:r>
            <a:r>
              <a:rPr lang="nl-NL" dirty="0">
                <a:solidFill>
                  <a:schemeClr val="bg1"/>
                </a:solidFill>
                <a:latin typeface="+mn-lt"/>
              </a:rPr>
              <a:t> wel tot de kern van problemen?</a:t>
            </a:r>
          </a:p>
        </p:txBody>
      </p:sp>
      <p:sp>
        <p:nvSpPr>
          <p:cNvPr id="3" name="Tijdelijke aanduiding voor inhoud 2"/>
          <p:cNvSpPr>
            <a:spLocks noGrp="1"/>
          </p:cNvSpPr>
          <p:nvPr>
            <p:ph idx="1"/>
          </p:nvPr>
        </p:nvSpPr>
        <p:spPr/>
        <p:txBody>
          <a:bodyPr>
            <a:noAutofit/>
          </a:bodyPr>
          <a:lstStyle/>
          <a:p>
            <a:r>
              <a:rPr lang="nl-NL" dirty="0" err="1">
                <a:solidFill>
                  <a:schemeClr val="bg1"/>
                </a:solidFill>
              </a:rPr>
              <a:t>SDG’s</a:t>
            </a:r>
            <a:r>
              <a:rPr lang="nl-NL" dirty="0">
                <a:solidFill>
                  <a:schemeClr val="bg1"/>
                </a:solidFill>
              </a:rPr>
              <a:t> gericht op “</a:t>
            </a:r>
            <a:r>
              <a:rPr lang="en-US" dirty="0">
                <a:solidFill>
                  <a:schemeClr val="bg1"/>
                </a:solidFill>
              </a:rPr>
              <a:t>Promoting international trade, and helping developing countries increase their exports, is all part of achieving a universal rules-based and equitable trading system that is fair and open, and benefits all.” </a:t>
            </a:r>
          </a:p>
          <a:p>
            <a:endParaRPr lang="en-US" dirty="0">
              <a:solidFill>
                <a:schemeClr val="bg1"/>
              </a:solidFill>
            </a:endParaRPr>
          </a:p>
          <a:p>
            <a:r>
              <a:rPr lang="en-US" dirty="0" err="1">
                <a:solidFill>
                  <a:schemeClr val="bg1"/>
                </a:solidFill>
              </a:rPr>
              <a:t>Kritiek</a:t>
            </a:r>
            <a:r>
              <a:rPr lang="en-US" dirty="0">
                <a:solidFill>
                  <a:schemeClr val="bg1"/>
                </a:solidFill>
              </a:rPr>
              <a:t>: SDG’s do not address the fundamental causes of poverty like extractive industries; unequal terms of trade; … and market fundamentalism </a:t>
            </a:r>
          </a:p>
          <a:p>
            <a:pPr marL="0" indent="0">
              <a:buNone/>
            </a:pPr>
            <a:r>
              <a:rPr lang="en-US" dirty="0">
                <a:solidFill>
                  <a:schemeClr val="bg1"/>
                </a:solidFill>
              </a:rPr>
              <a:t>(Amitabh Behar, National Foundation for India, 2016) </a:t>
            </a:r>
          </a:p>
          <a:p>
            <a:pPr marL="0" indent="0">
              <a:buNone/>
            </a:pPr>
            <a:endParaRPr lang="en-US" dirty="0">
              <a:solidFill>
                <a:schemeClr val="bg1"/>
              </a:solidFill>
            </a:endParaRPr>
          </a:p>
          <a:p>
            <a:pPr marL="0" indent="0">
              <a:buNone/>
            </a:pPr>
            <a:endParaRPr lang="en-US" dirty="0">
              <a:solidFill>
                <a:schemeClr val="bg1"/>
              </a:solidFill>
            </a:endParaRPr>
          </a:p>
          <a:p>
            <a:r>
              <a:rPr lang="en-US" dirty="0" err="1">
                <a:solidFill>
                  <a:schemeClr val="bg1"/>
                </a:solidFill>
              </a:rPr>
              <a:t>Kritiek</a:t>
            </a:r>
            <a:r>
              <a:rPr lang="en-US" dirty="0">
                <a:solidFill>
                  <a:schemeClr val="bg1"/>
                </a:solidFill>
              </a:rPr>
              <a:t> op SDG2 “Zero Hunger” in </a:t>
            </a:r>
            <a:r>
              <a:rPr lang="en-US" dirty="0" err="1">
                <a:solidFill>
                  <a:schemeClr val="bg1"/>
                </a:solidFill>
              </a:rPr>
              <a:t>plaats</a:t>
            </a:r>
            <a:r>
              <a:rPr lang="en-US" dirty="0">
                <a:solidFill>
                  <a:schemeClr val="bg1"/>
                </a:solidFill>
              </a:rPr>
              <a:t> van “Food Sovereignty”: </a:t>
            </a:r>
          </a:p>
          <a:p>
            <a:pPr marL="0" indent="0">
              <a:buNone/>
            </a:pPr>
            <a:r>
              <a:rPr lang="en-US" dirty="0">
                <a:solidFill>
                  <a:schemeClr val="bg1"/>
                </a:solidFill>
              </a:rPr>
              <a:t>Indigenous communities in Mexico are losing their ability to grow their own food in </a:t>
            </a:r>
            <a:r>
              <a:rPr lang="en-US" dirty="0" err="1">
                <a:solidFill>
                  <a:schemeClr val="bg1"/>
                </a:solidFill>
              </a:rPr>
              <a:t>Milpa</a:t>
            </a:r>
            <a:r>
              <a:rPr lang="en-US" dirty="0">
                <a:solidFill>
                  <a:schemeClr val="bg1"/>
                </a:solidFill>
              </a:rPr>
              <a:t> style (using permaculture). Increasingly they are becoming consumers of junk food that is sometimes cheaper, more accessible and less labor intensive</a:t>
            </a:r>
          </a:p>
          <a:p>
            <a:pPr marL="0" indent="0">
              <a:buNone/>
            </a:pPr>
            <a:r>
              <a:rPr lang="en-US" dirty="0">
                <a:solidFill>
                  <a:schemeClr val="bg1"/>
                </a:solidFill>
              </a:rPr>
              <a:t>(Laura Ortiz </a:t>
            </a:r>
            <a:r>
              <a:rPr lang="en-US" dirty="0" err="1">
                <a:solidFill>
                  <a:schemeClr val="bg1"/>
                </a:solidFill>
              </a:rPr>
              <a:t>Montemayor</a:t>
            </a:r>
            <a:r>
              <a:rPr lang="en-US" dirty="0">
                <a:solidFill>
                  <a:schemeClr val="bg1"/>
                </a:solidFill>
              </a:rPr>
              <a:t>, 2018)</a:t>
            </a:r>
            <a:endParaRPr lang="nl-NL" dirty="0">
              <a:solidFill>
                <a:schemeClr val="bg1"/>
              </a:solidFill>
            </a:endParaRPr>
          </a:p>
          <a:p>
            <a:endParaRPr lang="nl-NL" dirty="0">
              <a:solidFill>
                <a:schemeClr val="bg1"/>
              </a:solidFill>
            </a:endParaRPr>
          </a:p>
          <a:p>
            <a:pPr marL="0" indent="0">
              <a:buNone/>
            </a:pPr>
            <a:endParaRPr lang="nl-NL" dirty="0">
              <a:latin typeface="Merriweather" panose="02060503050406030704" pitchFamily="18" charset="77"/>
            </a:endParaRPr>
          </a:p>
          <a:p>
            <a:pPr marL="0" indent="0">
              <a:buNone/>
            </a:pPr>
            <a:endParaRPr lang="nl-NL" dirty="0">
              <a:latin typeface="Merriweather" panose="02060503050406030704" pitchFamily="18" charset="77"/>
            </a:endParaRPr>
          </a:p>
          <a:p>
            <a:pPr marL="0" indent="0">
              <a:buNone/>
            </a:pPr>
            <a:endParaRPr lang="en-US" dirty="0">
              <a:latin typeface="Merriweather" panose="02060503050406030704" pitchFamily="18" charset="77"/>
            </a:endParaRPr>
          </a:p>
          <a:p>
            <a:pPr marL="0" indent="0">
              <a:buNone/>
            </a:pPr>
            <a:r>
              <a:rPr lang="nl-NL" dirty="0">
                <a:latin typeface="Merriweather" panose="02060503050406030704" pitchFamily="18" charset="77"/>
              </a:rPr>
              <a:t> </a:t>
            </a:r>
          </a:p>
          <a:p>
            <a:pPr marL="0" indent="0">
              <a:buNone/>
            </a:pPr>
            <a:endParaRPr lang="nl-NL" dirty="0">
              <a:latin typeface="Merriweather" panose="02060503050406030704" pitchFamily="18" charset="77"/>
            </a:endParaRPr>
          </a:p>
        </p:txBody>
      </p:sp>
    </p:spTree>
    <p:extLst>
      <p:ext uri="{BB962C8B-B14F-4D97-AF65-F5344CB8AC3E}">
        <p14:creationId xmlns:p14="http://schemas.microsoft.com/office/powerpoint/2010/main" val="19549790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solidFill>
                  <a:schemeClr val="bg1"/>
                </a:solidFill>
              </a:rPr>
              <a:t>Gaan </a:t>
            </a:r>
            <a:r>
              <a:rPr lang="nl-NL" dirty="0" err="1">
                <a:solidFill>
                  <a:schemeClr val="bg1"/>
                </a:solidFill>
              </a:rPr>
              <a:t>SDG’s</a:t>
            </a:r>
            <a:r>
              <a:rPr lang="nl-NL" dirty="0">
                <a:solidFill>
                  <a:schemeClr val="bg1"/>
                </a:solidFill>
              </a:rPr>
              <a:t> wel tot de kern van problemen?</a:t>
            </a:r>
            <a:endParaRPr lang="nl-NL" dirty="0">
              <a:solidFill>
                <a:schemeClr val="bg1"/>
              </a:solidFill>
              <a:latin typeface="+mn-lt"/>
            </a:endParaRPr>
          </a:p>
        </p:txBody>
      </p:sp>
      <p:sp>
        <p:nvSpPr>
          <p:cNvPr id="3" name="Tijdelijke aanduiding voor inhoud 2"/>
          <p:cNvSpPr>
            <a:spLocks noGrp="1"/>
          </p:cNvSpPr>
          <p:nvPr>
            <p:ph idx="1"/>
          </p:nvPr>
        </p:nvSpPr>
        <p:spPr/>
        <p:txBody>
          <a:bodyPr>
            <a:noAutofit/>
          </a:bodyPr>
          <a:lstStyle/>
          <a:p>
            <a:r>
              <a:rPr lang="en-US" dirty="0">
                <a:solidFill>
                  <a:schemeClr val="bg1"/>
                </a:solidFill>
              </a:rPr>
              <a:t>SDG2 </a:t>
            </a:r>
            <a:r>
              <a:rPr lang="en-US" dirty="0" err="1">
                <a:solidFill>
                  <a:schemeClr val="bg1"/>
                </a:solidFill>
              </a:rPr>
              <a:t>luidt</a:t>
            </a:r>
            <a:r>
              <a:rPr lang="en-US" dirty="0">
                <a:solidFill>
                  <a:schemeClr val="bg1"/>
                </a:solidFill>
              </a:rPr>
              <a:t> “No Hunger” in </a:t>
            </a:r>
            <a:r>
              <a:rPr lang="en-US" dirty="0" err="1">
                <a:solidFill>
                  <a:schemeClr val="bg1"/>
                </a:solidFill>
              </a:rPr>
              <a:t>plaats</a:t>
            </a:r>
            <a:r>
              <a:rPr lang="en-US" dirty="0">
                <a:solidFill>
                  <a:schemeClr val="bg1"/>
                </a:solidFill>
              </a:rPr>
              <a:t> van “Food Sovereignty”</a:t>
            </a:r>
          </a:p>
          <a:p>
            <a:pPr marL="0" indent="0">
              <a:buNone/>
            </a:pPr>
            <a:r>
              <a:rPr lang="en-US" dirty="0">
                <a:solidFill>
                  <a:schemeClr val="bg1"/>
                </a:solidFill>
              </a:rPr>
              <a:t> </a:t>
            </a:r>
          </a:p>
          <a:p>
            <a:pPr marL="0" indent="0">
              <a:buNone/>
            </a:pPr>
            <a:r>
              <a:rPr lang="en-US" dirty="0">
                <a:solidFill>
                  <a:schemeClr val="bg1"/>
                </a:solidFill>
              </a:rPr>
              <a:t>Indigenous communities in Mexico are losing their ability to grow their own food in </a:t>
            </a:r>
            <a:r>
              <a:rPr lang="en-US" dirty="0" err="1">
                <a:solidFill>
                  <a:schemeClr val="bg1"/>
                </a:solidFill>
              </a:rPr>
              <a:t>Milpa</a:t>
            </a:r>
            <a:r>
              <a:rPr lang="en-US" dirty="0">
                <a:solidFill>
                  <a:schemeClr val="bg1"/>
                </a:solidFill>
              </a:rPr>
              <a:t> style (using permaculture). Increasingly they are becoming consumers of junk food that is sometimes cheaper, more accessible and less labor intensive</a:t>
            </a:r>
          </a:p>
          <a:p>
            <a:pPr marL="0" indent="0">
              <a:buNone/>
            </a:pPr>
            <a:r>
              <a:rPr lang="en-US" dirty="0">
                <a:solidFill>
                  <a:schemeClr val="bg1"/>
                </a:solidFill>
              </a:rPr>
              <a:t>(Laura Ortiz </a:t>
            </a:r>
            <a:r>
              <a:rPr lang="en-US" dirty="0" err="1">
                <a:solidFill>
                  <a:schemeClr val="bg1"/>
                </a:solidFill>
              </a:rPr>
              <a:t>Montemayor</a:t>
            </a:r>
            <a:r>
              <a:rPr lang="en-US" dirty="0">
                <a:solidFill>
                  <a:schemeClr val="bg1"/>
                </a:solidFill>
              </a:rPr>
              <a:t>, Mexican social </a:t>
            </a:r>
            <a:r>
              <a:rPr lang="en-US" dirty="0" err="1">
                <a:solidFill>
                  <a:schemeClr val="bg1"/>
                </a:solidFill>
              </a:rPr>
              <a:t>entrereneur</a:t>
            </a:r>
            <a:r>
              <a:rPr lang="en-US" dirty="0">
                <a:solidFill>
                  <a:schemeClr val="bg1"/>
                </a:solidFill>
              </a:rPr>
              <a:t>, 2018) </a:t>
            </a:r>
          </a:p>
          <a:p>
            <a:pPr marL="0" indent="0">
              <a:buNone/>
            </a:pPr>
            <a:endParaRPr lang="nl-NL" dirty="0">
              <a:solidFill>
                <a:schemeClr val="bg1"/>
              </a:solidFill>
            </a:endParaRPr>
          </a:p>
          <a:p>
            <a:pPr marL="0" indent="0">
              <a:buNone/>
            </a:pPr>
            <a:endParaRPr lang="nl-NL" dirty="0">
              <a:latin typeface="Merriweather" panose="02060503050406030704" pitchFamily="18" charset="77"/>
            </a:endParaRPr>
          </a:p>
          <a:p>
            <a:pPr marL="0" indent="0">
              <a:buNone/>
            </a:pPr>
            <a:endParaRPr lang="nl-NL" dirty="0">
              <a:latin typeface="Merriweather" panose="02060503050406030704" pitchFamily="18" charset="77"/>
            </a:endParaRPr>
          </a:p>
          <a:p>
            <a:pPr marL="0" indent="0">
              <a:buNone/>
            </a:pPr>
            <a:endParaRPr lang="en-US" dirty="0">
              <a:latin typeface="Merriweather" panose="02060503050406030704" pitchFamily="18" charset="77"/>
            </a:endParaRPr>
          </a:p>
          <a:p>
            <a:pPr marL="0" indent="0">
              <a:buNone/>
            </a:pPr>
            <a:r>
              <a:rPr lang="nl-NL" dirty="0">
                <a:latin typeface="Merriweather" panose="02060503050406030704" pitchFamily="18" charset="77"/>
              </a:rPr>
              <a:t> </a:t>
            </a:r>
          </a:p>
          <a:p>
            <a:pPr marL="0" indent="0">
              <a:buNone/>
            </a:pPr>
            <a:endParaRPr lang="nl-NL" dirty="0">
              <a:latin typeface="Merriweather" panose="02060503050406030704" pitchFamily="18" charset="77"/>
            </a:endParaRPr>
          </a:p>
        </p:txBody>
      </p:sp>
    </p:spTree>
    <p:extLst>
      <p:ext uri="{BB962C8B-B14F-4D97-AF65-F5344CB8AC3E}">
        <p14:creationId xmlns:p14="http://schemas.microsoft.com/office/powerpoint/2010/main" val="3472925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838200" y="365125"/>
            <a:ext cx="10922390" cy="1325563"/>
          </a:xfrm>
        </p:spPr>
        <p:txBody>
          <a:bodyPr/>
          <a:lstStyle/>
          <a:p>
            <a:r>
              <a:rPr lang="nl-NL" dirty="0">
                <a:solidFill>
                  <a:schemeClr val="bg1"/>
                </a:solidFill>
                <a:latin typeface="+mn-lt"/>
              </a:rPr>
              <a:t>Technocratisch en vrijwillige nationale rapportage</a:t>
            </a:r>
          </a:p>
        </p:txBody>
      </p:sp>
      <p:sp>
        <p:nvSpPr>
          <p:cNvPr id="3" name="Tijdelijke aanduiding voor inhoud 2"/>
          <p:cNvSpPr>
            <a:spLocks noGrp="1"/>
          </p:cNvSpPr>
          <p:nvPr>
            <p:ph idx="1"/>
          </p:nvPr>
        </p:nvSpPr>
        <p:spPr>
          <a:xfrm>
            <a:off x="838199" y="1825625"/>
            <a:ext cx="10922391" cy="4351338"/>
          </a:xfrm>
        </p:spPr>
        <p:txBody>
          <a:bodyPr>
            <a:noAutofit/>
          </a:bodyPr>
          <a:lstStyle/>
          <a:p>
            <a:pPr marL="0" indent="0">
              <a:buNone/>
            </a:pPr>
            <a:r>
              <a:rPr lang="nl-NL" u="sng" dirty="0">
                <a:solidFill>
                  <a:schemeClr val="bg1"/>
                </a:solidFill>
              </a:rPr>
              <a:t>SDG-tracker.org</a:t>
            </a:r>
            <a:r>
              <a:rPr lang="nl-NL" dirty="0">
                <a:solidFill>
                  <a:schemeClr val="bg1"/>
                </a:solidFill>
              </a:rPr>
              <a:t>, bijv. </a:t>
            </a:r>
            <a:r>
              <a:rPr lang="en-US" dirty="0">
                <a:solidFill>
                  <a:schemeClr val="bg1"/>
                </a:solidFill>
              </a:rPr>
              <a:t>Target 15.2: End deforestation and restore degraded forests. SDG Indicator 15.2.1 Sustainable forest management: progress towards sustainable forest management. </a:t>
            </a:r>
          </a:p>
          <a:p>
            <a:pPr marL="0" indent="0">
              <a:buNone/>
            </a:pPr>
            <a:r>
              <a:rPr lang="en-US" dirty="0">
                <a:solidFill>
                  <a:schemeClr val="bg1"/>
                </a:solidFill>
              </a:rPr>
              <a:t>SFM is composed of five sub-indicators that measure progress towards all dimensions of sustainable forest management. Three sub-indicators focus on the extension of forest area, biomass within the forest area and protection and maintenance of biological diversity. One relates to the availability of a long-term management plan; and the final measures areas which are independently verified for compliance with a set of national or international standards.</a:t>
            </a:r>
            <a:endParaRPr lang="nl-NL" dirty="0">
              <a:latin typeface="Merriweather" panose="02060503050406030704" pitchFamily="18" charset="77"/>
            </a:endParaRPr>
          </a:p>
        </p:txBody>
      </p:sp>
    </p:spTree>
    <p:extLst>
      <p:ext uri="{BB962C8B-B14F-4D97-AF65-F5344CB8AC3E}">
        <p14:creationId xmlns:p14="http://schemas.microsoft.com/office/powerpoint/2010/main" val="19424472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0E60B-68D2-BF40-9FD5-CF886080EDBC}"/>
              </a:ext>
            </a:extLst>
          </p:cNvPr>
          <p:cNvSpPr>
            <a:spLocks noGrp="1"/>
          </p:cNvSpPr>
          <p:nvPr>
            <p:ph type="title"/>
          </p:nvPr>
        </p:nvSpPr>
        <p:spPr/>
        <p:txBody>
          <a:bodyPr/>
          <a:lstStyle/>
          <a:p>
            <a:r>
              <a:rPr lang="en-US" dirty="0">
                <a:solidFill>
                  <a:schemeClr val="bg1"/>
                </a:solidFill>
              </a:rPr>
              <a:t>Bottom up </a:t>
            </a:r>
            <a:r>
              <a:rPr lang="en-US" dirty="0" err="1">
                <a:solidFill>
                  <a:schemeClr val="bg1"/>
                </a:solidFill>
              </a:rPr>
              <a:t>aanpak</a:t>
            </a:r>
            <a:r>
              <a:rPr lang="en-US" dirty="0">
                <a:solidFill>
                  <a:schemeClr val="bg1"/>
                </a:solidFill>
              </a:rPr>
              <a:t>?</a:t>
            </a:r>
          </a:p>
        </p:txBody>
      </p:sp>
      <p:sp>
        <p:nvSpPr>
          <p:cNvPr id="3" name="Content Placeholder 2">
            <a:extLst>
              <a:ext uri="{FF2B5EF4-FFF2-40B4-BE49-F238E27FC236}">
                <a16:creationId xmlns:a16="http://schemas.microsoft.com/office/drawing/2014/main" id="{828751E1-CF42-784A-BEE9-D9CD0214EAE4}"/>
              </a:ext>
            </a:extLst>
          </p:cNvPr>
          <p:cNvSpPr>
            <a:spLocks noGrp="1"/>
          </p:cNvSpPr>
          <p:nvPr>
            <p:ph idx="1"/>
          </p:nvPr>
        </p:nvSpPr>
        <p:spPr/>
        <p:txBody>
          <a:bodyPr>
            <a:normAutofit fontScale="92500" lnSpcReduction="20000"/>
          </a:bodyPr>
          <a:lstStyle/>
          <a:p>
            <a:r>
              <a:rPr lang="en-US" b="1" dirty="0">
                <a:solidFill>
                  <a:schemeClr val="bg1"/>
                </a:solidFill>
              </a:rPr>
              <a:t>The SDGs apply at every level.</a:t>
            </a:r>
            <a:r>
              <a:rPr lang="en-US" dirty="0">
                <a:solidFill>
                  <a:schemeClr val="bg1"/>
                </a:solidFill>
              </a:rPr>
              <a:t>  Similarly, the SDGs recognize that progress is not just the job of national governments. In fact, many of the key challenges must be solved in local communities.</a:t>
            </a:r>
          </a:p>
          <a:p>
            <a:endParaRPr lang="en-US" dirty="0">
              <a:solidFill>
                <a:schemeClr val="bg1"/>
              </a:solidFill>
            </a:endParaRPr>
          </a:p>
          <a:p>
            <a:r>
              <a:rPr lang="nl-NL" dirty="0">
                <a:solidFill>
                  <a:schemeClr val="bg1"/>
                </a:solidFill>
              </a:rPr>
              <a:t>MAAR daar is een groot probleem</a:t>
            </a:r>
            <a:r>
              <a:rPr lang="en-US" dirty="0">
                <a:solidFill>
                  <a:schemeClr val="bg1"/>
                </a:solidFill>
              </a:rPr>
              <a:t>: </a:t>
            </a:r>
          </a:p>
          <a:p>
            <a:pPr marL="0" indent="0">
              <a:buNone/>
            </a:pPr>
            <a:r>
              <a:rPr lang="en-US" dirty="0">
                <a:solidFill>
                  <a:schemeClr val="bg1"/>
                </a:solidFill>
              </a:rPr>
              <a:t>the SDGs are pushing an agenda carefully calibrated to avoid upsetting the world’s dictators, </a:t>
            </a:r>
            <a:r>
              <a:rPr lang="en-US" dirty="0" err="1">
                <a:solidFill>
                  <a:schemeClr val="bg1"/>
                </a:solidFill>
              </a:rPr>
              <a:t>kleptocrats</a:t>
            </a:r>
            <a:r>
              <a:rPr lang="en-US" dirty="0">
                <a:solidFill>
                  <a:schemeClr val="bg1"/>
                </a:solidFill>
              </a:rPr>
              <a:t>, and this century’s worst human rights offenders. Search the 17 SDGs and you will fail to find a single mention of the word “democracy.” Out of thousands of words of text, “human rights” is mentioned merely once (and not as its own category, but as a secondary bullet point). </a:t>
            </a:r>
          </a:p>
          <a:p>
            <a:pPr marL="0" indent="0">
              <a:buNone/>
            </a:pPr>
            <a:r>
              <a:rPr lang="en-US" dirty="0">
                <a:solidFill>
                  <a:schemeClr val="bg1"/>
                </a:solidFill>
              </a:rPr>
              <a:t>(Jeffrey Smith, Robert F. Kennedy Partners for Human Rights, 2018)</a:t>
            </a:r>
          </a:p>
        </p:txBody>
      </p:sp>
    </p:spTree>
    <p:extLst>
      <p:ext uri="{BB962C8B-B14F-4D97-AF65-F5344CB8AC3E}">
        <p14:creationId xmlns:p14="http://schemas.microsoft.com/office/powerpoint/2010/main" val="20703457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B7EA320-D708-974A-A7D7-3A5F1998F3D2}"/>
              </a:ext>
            </a:extLst>
          </p:cNvPr>
          <p:cNvPicPr>
            <a:picLocks noChangeAspect="1"/>
          </p:cNvPicPr>
          <p:nvPr/>
        </p:nvPicPr>
        <p:blipFill>
          <a:blip r:embed="rId3"/>
          <a:stretch>
            <a:fillRect/>
          </a:stretch>
        </p:blipFill>
        <p:spPr>
          <a:xfrm>
            <a:off x="54458" y="0"/>
            <a:ext cx="12137541" cy="6178731"/>
          </a:xfrm>
          <a:prstGeom prst="rect">
            <a:avLst/>
          </a:prstGeom>
        </p:spPr>
      </p:pic>
    </p:spTree>
    <p:extLst>
      <p:ext uri="{BB962C8B-B14F-4D97-AF65-F5344CB8AC3E}">
        <p14:creationId xmlns:p14="http://schemas.microsoft.com/office/powerpoint/2010/main" val="36282304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838200" y="365125"/>
            <a:ext cx="10515600" cy="1562149"/>
          </a:xfrm>
        </p:spPr>
        <p:txBody>
          <a:bodyPr>
            <a:noAutofit/>
          </a:bodyPr>
          <a:lstStyle/>
          <a:p>
            <a:br>
              <a:rPr lang="en-US" sz="3600" dirty="0">
                <a:solidFill>
                  <a:schemeClr val="bg1"/>
                </a:solidFill>
                <a:latin typeface="+mn-lt"/>
              </a:rPr>
            </a:br>
            <a:r>
              <a:rPr lang="en-US" sz="3600" dirty="0">
                <a:solidFill>
                  <a:schemeClr val="bg1"/>
                </a:solidFill>
                <a:latin typeface="+mn-lt"/>
              </a:rPr>
              <a:t>E</a:t>
            </a:r>
            <a:r>
              <a:rPr lang="nl-NL" sz="3600" dirty="0" err="1">
                <a:solidFill>
                  <a:schemeClr val="bg1"/>
                </a:solidFill>
                <a:latin typeface="+mn-lt"/>
              </a:rPr>
              <a:t>mpowerment</a:t>
            </a:r>
            <a:r>
              <a:rPr lang="nl-NL" sz="3600" dirty="0">
                <a:solidFill>
                  <a:schemeClr val="bg1"/>
                </a:solidFill>
                <a:latin typeface="+mn-lt"/>
              </a:rPr>
              <a:t> van gemeenschappen en activisten?</a:t>
            </a:r>
            <a:br>
              <a:rPr lang="en-US" sz="3600" dirty="0">
                <a:solidFill>
                  <a:schemeClr val="bg1"/>
                </a:solidFill>
                <a:latin typeface="+mn-lt"/>
              </a:rPr>
            </a:br>
            <a:br>
              <a:rPr lang="en-US" sz="3600" dirty="0">
                <a:solidFill>
                  <a:schemeClr val="bg1"/>
                </a:solidFill>
                <a:latin typeface="+mn-lt"/>
              </a:rPr>
            </a:br>
            <a:r>
              <a:rPr lang="en-US" sz="2800" dirty="0">
                <a:solidFill>
                  <a:schemeClr val="bg1"/>
                </a:solidFill>
                <a:latin typeface="+mn-lt"/>
              </a:rPr>
              <a:t>2017 was deadliest year for environmental activism </a:t>
            </a:r>
            <a:br>
              <a:rPr lang="en-US" sz="2800" dirty="0">
                <a:solidFill>
                  <a:schemeClr val="bg1"/>
                </a:solidFill>
                <a:latin typeface="+mn-lt"/>
              </a:rPr>
            </a:br>
            <a:r>
              <a:rPr lang="en-US" sz="2800" dirty="0">
                <a:solidFill>
                  <a:schemeClr val="bg1"/>
                </a:solidFill>
                <a:latin typeface="+mn-lt"/>
              </a:rPr>
              <a:t>Global Witness: At least 207 activists were killed, with Brazil, the Philippines and Colombia named as the most dangerous countries</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907" y="2686929"/>
            <a:ext cx="6260519" cy="417107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28" name="Picture 4"/>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5931481" y="2686930"/>
            <a:ext cx="6260519" cy="417107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5096863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dirty="0">
                <a:solidFill>
                  <a:schemeClr val="bg1"/>
                </a:solidFill>
                <a:latin typeface="+mn-lt"/>
              </a:rPr>
              <a:t>Trade-</a:t>
            </a:r>
            <a:r>
              <a:rPr lang="nl-NL" dirty="0" err="1">
                <a:solidFill>
                  <a:schemeClr val="bg1"/>
                </a:solidFill>
                <a:latin typeface="+mn-lt"/>
              </a:rPr>
              <a:t>off’s</a:t>
            </a:r>
            <a:r>
              <a:rPr lang="nl-NL" dirty="0">
                <a:solidFill>
                  <a:schemeClr val="bg1"/>
                </a:solidFill>
                <a:latin typeface="+mn-lt"/>
              </a:rPr>
              <a:t> tussen </a:t>
            </a:r>
            <a:r>
              <a:rPr lang="nl-NL" dirty="0" err="1">
                <a:solidFill>
                  <a:schemeClr val="bg1"/>
                </a:solidFill>
                <a:latin typeface="+mn-lt"/>
              </a:rPr>
              <a:t>SDG’s</a:t>
            </a:r>
            <a:r>
              <a:rPr lang="nl-NL" dirty="0">
                <a:solidFill>
                  <a:schemeClr val="bg1"/>
                </a:solidFill>
                <a:latin typeface="+mn-lt"/>
              </a:rPr>
              <a:t>?</a:t>
            </a:r>
            <a:br>
              <a:rPr lang="nl-NL" dirty="0">
                <a:solidFill>
                  <a:schemeClr val="bg1"/>
                </a:solidFill>
                <a:latin typeface="+mn-lt"/>
              </a:rPr>
            </a:br>
            <a:endParaRPr lang="nl-NL" dirty="0">
              <a:solidFill>
                <a:schemeClr val="bg1"/>
              </a:solidFill>
              <a:latin typeface="+mn-lt"/>
            </a:endParaRPr>
          </a:p>
        </p:txBody>
      </p:sp>
      <p:sp>
        <p:nvSpPr>
          <p:cNvPr id="3" name="Tijdelijke aanduiding voor inhoud 2"/>
          <p:cNvSpPr>
            <a:spLocks noGrp="1"/>
          </p:cNvSpPr>
          <p:nvPr>
            <p:ph idx="1"/>
          </p:nvPr>
        </p:nvSpPr>
        <p:spPr>
          <a:xfrm>
            <a:off x="838200" y="1690688"/>
            <a:ext cx="10515600" cy="4094945"/>
          </a:xfrm>
        </p:spPr>
        <p:txBody>
          <a:bodyPr>
            <a:normAutofit/>
          </a:bodyPr>
          <a:lstStyle/>
          <a:p>
            <a:pPr marL="0" indent="0">
              <a:buNone/>
            </a:pPr>
            <a:r>
              <a:rPr lang="nl-NL" dirty="0" err="1">
                <a:solidFill>
                  <a:schemeClr val="bg1"/>
                </a:solidFill>
              </a:rPr>
              <a:t>Leave</a:t>
            </a:r>
            <a:r>
              <a:rPr lang="nl-NL" dirty="0">
                <a:solidFill>
                  <a:schemeClr val="bg1"/>
                </a:solidFill>
              </a:rPr>
              <a:t> </a:t>
            </a:r>
            <a:r>
              <a:rPr lang="nl-NL" dirty="0" err="1">
                <a:solidFill>
                  <a:schemeClr val="bg1"/>
                </a:solidFill>
              </a:rPr>
              <a:t>fossil</a:t>
            </a:r>
            <a:r>
              <a:rPr lang="nl-NL" dirty="0">
                <a:solidFill>
                  <a:schemeClr val="bg1"/>
                </a:solidFill>
              </a:rPr>
              <a:t> </a:t>
            </a:r>
            <a:r>
              <a:rPr lang="nl-NL" dirty="0" err="1">
                <a:solidFill>
                  <a:schemeClr val="bg1"/>
                </a:solidFill>
              </a:rPr>
              <a:t>fuels</a:t>
            </a:r>
            <a:r>
              <a:rPr lang="nl-NL" dirty="0">
                <a:solidFill>
                  <a:schemeClr val="bg1"/>
                </a:solidFill>
              </a:rPr>
              <a:t> underground versus olie voor vooruitgang – bijv. in Ecuador</a:t>
            </a:r>
          </a:p>
          <a:p>
            <a:r>
              <a:rPr lang="nl-NL" dirty="0">
                <a:solidFill>
                  <a:schemeClr val="bg1"/>
                </a:solidFill>
              </a:rPr>
              <a:t>Armoedebestrijding – SDG1</a:t>
            </a:r>
          </a:p>
          <a:p>
            <a:r>
              <a:rPr lang="nl-NL" dirty="0">
                <a:solidFill>
                  <a:schemeClr val="bg1"/>
                </a:solidFill>
              </a:rPr>
              <a:t>Investering in infrastructuur en innovatie – SDG9</a:t>
            </a:r>
          </a:p>
          <a:p>
            <a:r>
              <a:rPr lang="nl-NL" dirty="0">
                <a:solidFill>
                  <a:schemeClr val="bg1"/>
                </a:solidFill>
              </a:rPr>
              <a:t>Klimaatactie – SDG13</a:t>
            </a:r>
          </a:p>
          <a:p>
            <a:r>
              <a:rPr lang="nl-NL" dirty="0">
                <a:solidFill>
                  <a:schemeClr val="bg1"/>
                </a:solidFill>
              </a:rPr>
              <a:t>Natuurbescherming – SDG15</a:t>
            </a:r>
          </a:p>
          <a:p>
            <a:pPr marL="0" indent="0">
              <a:buNone/>
            </a:pPr>
            <a:endParaRPr lang="nl-NL" dirty="0">
              <a:solidFill>
                <a:schemeClr val="bg1"/>
              </a:solidFill>
            </a:endParaRPr>
          </a:p>
          <a:p>
            <a:pPr marL="0" indent="0">
              <a:buNone/>
            </a:pPr>
            <a:endParaRPr lang="nl-NL" dirty="0">
              <a:solidFill>
                <a:schemeClr val="bg1"/>
              </a:solidFill>
            </a:endParaRPr>
          </a:p>
          <a:p>
            <a:pPr marL="0" indent="0">
              <a:buNone/>
            </a:pPr>
            <a:endParaRPr lang="nl-NL" dirty="0">
              <a:solidFill>
                <a:schemeClr val="bg1"/>
              </a:solidFill>
            </a:endParaRPr>
          </a:p>
          <a:p>
            <a:pPr marL="0" indent="0">
              <a:buNone/>
            </a:pPr>
            <a:endParaRPr lang="nl-NL" dirty="0">
              <a:solidFill>
                <a:schemeClr val="bg1"/>
              </a:solidFill>
            </a:endParaRPr>
          </a:p>
          <a:p>
            <a:pPr marL="0" indent="0">
              <a:buNone/>
            </a:pPr>
            <a:endParaRPr lang="nl-NL" dirty="0">
              <a:solidFill>
                <a:schemeClr val="bg1"/>
              </a:solidFill>
            </a:endParaRPr>
          </a:p>
          <a:p>
            <a:pPr marL="0" indent="0">
              <a:buNone/>
            </a:pPr>
            <a:endParaRPr lang="nl-NL" dirty="0">
              <a:solidFill>
                <a:schemeClr val="bg1"/>
              </a:solidFill>
            </a:endParaRPr>
          </a:p>
          <a:p>
            <a:pPr marL="0" indent="0">
              <a:buNone/>
            </a:pPr>
            <a:endParaRPr lang="nl-NL" dirty="0">
              <a:solidFill>
                <a:schemeClr val="bg1"/>
              </a:solidFill>
            </a:endParaRPr>
          </a:p>
          <a:p>
            <a:pPr marL="0" indent="0">
              <a:buNone/>
            </a:pPr>
            <a:endParaRPr lang="nl-NL" dirty="0">
              <a:solidFill>
                <a:schemeClr val="bg1"/>
              </a:solidFill>
            </a:endParaRPr>
          </a:p>
          <a:p>
            <a:pPr marL="0" indent="0">
              <a:buNone/>
            </a:pPr>
            <a:endParaRPr lang="nl-NL" dirty="0">
              <a:solidFill>
                <a:schemeClr val="bg1"/>
              </a:solidFill>
            </a:endParaRPr>
          </a:p>
          <a:p>
            <a:endParaRPr lang="nl-NL" dirty="0"/>
          </a:p>
          <a:p>
            <a:endParaRPr lang="nl-NL"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80850" y="3908058"/>
            <a:ext cx="4811150" cy="320900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10597152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893AF6-CCA5-7745-921D-FEBFF1D19662}"/>
              </a:ext>
            </a:extLst>
          </p:cNvPr>
          <p:cNvSpPr>
            <a:spLocks noGrp="1"/>
          </p:cNvSpPr>
          <p:nvPr>
            <p:ph type="title"/>
          </p:nvPr>
        </p:nvSpPr>
        <p:spPr/>
        <p:txBody>
          <a:bodyPr/>
          <a:lstStyle/>
          <a:p>
            <a:r>
              <a:rPr lang="en-US" dirty="0">
                <a:solidFill>
                  <a:schemeClr val="bg1"/>
                </a:solidFill>
              </a:rPr>
              <a:t>Hoe </a:t>
            </a:r>
            <a:r>
              <a:rPr lang="en-US" dirty="0" err="1">
                <a:solidFill>
                  <a:schemeClr val="bg1"/>
                </a:solidFill>
              </a:rPr>
              <a:t>verder</a:t>
            </a:r>
            <a:r>
              <a:rPr lang="en-US" dirty="0">
                <a:solidFill>
                  <a:schemeClr val="bg1"/>
                </a:solidFill>
              </a:rPr>
              <a:t>?</a:t>
            </a:r>
            <a:endParaRPr lang="en-US" dirty="0"/>
          </a:p>
        </p:txBody>
      </p:sp>
      <p:pic>
        <p:nvPicPr>
          <p:cNvPr id="5" name="Content Placeholder 4">
            <a:extLst>
              <a:ext uri="{FF2B5EF4-FFF2-40B4-BE49-F238E27FC236}">
                <a16:creationId xmlns:a16="http://schemas.microsoft.com/office/drawing/2014/main" id="{43A8DEAC-E0ED-814B-A995-892A3FF83A57}"/>
              </a:ext>
            </a:extLst>
          </p:cNvPr>
          <p:cNvPicPr>
            <a:picLocks noGrp="1" noChangeAspect="1"/>
          </p:cNvPicPr>
          <p:nvPr>
            <p:ph idx="1"/>
          </p:nvPr>
        </p:nvPicPr>
        <p:blipFill>
          <a:blip r:embed="rId3"/>
          <a:stretch>
            <a:fillRect/>
          </a:stretch>
        </p:blipFill>
        <p:spPr>
          <a:xfrm>
            <a:off x="838200" y="1459759"/>
            <a:ext cx="9392194" cy="5014330"/>
          </a:xfrm>
        </p:spPr>
      </p:pic>
    </p:spTree>
    <p:extLst>
      <p:ext uri="{BB962C8B-B14F-4D97-AF65-F5344CB8AC3E}">
        <p14:creationId xmlns:p14="http://schemas.microsoft.com/office/powerpoint/2010/main" val="5601602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A5B32C-9606-6A45-9464-92FA34B096C8}"/>
              </a:ext>
            </a:extLst>
          </p:cNvPr>
          <p:cNvSpPr>
            <a:spLocks noGrp="1"/>
          </p:cNvSpPr>
          <p:nvPr>
            <p:ph type="title"/>
          </p:nvPr>
        </p:nvSpPr>
        <p:spPr/>
        <p:txBody>
          <a:bodyPr/>
          <a:lstStyle/>
          <a:p>
            <a:r>
              <a:rPr lang="en-US" dirty="0">
                <a:solidFill>
                  <a:schemeClr val="bg1"/>
                </a:solidFill>
              </a:rPr>
              <a:t>Hoe </a:t>
            </a:r>
            <a:r>
              <a:rPr lang="en-US" dirty="0" err="1">
                <a:solidFill>
                  <a:schemeClr val="bg1"/>
                </a:solidFill>
              </a:rPr>
              <a:t>verder</a:t>
            </a:r>
            <a:r>
              <a:rPr lang="en-US" dirty="0">
                <a:solidFill>
                  <a:schemeClr val="bg1"/>
                </a:solidFill>
              </a:rPr>
              <a:t>?</a:t>
            </a:r>
          </a:p>
        </p:txBody>
      </p:sp>
      <p:sp>
        <p:nvSpPr>
          <p:cNvPr id="3" name="Content Placeholder 2">
            <a:extLst>
              <a:ext uri="{FF2B5EF4-FFF2-40B4-BE49-F238E27FC236}">
                <a16:creationId xmlns:a16="http://schemas.microsoft.com/office/drawing/2014/main" id="{8568405A-1427-AB4B-A41B-96E209E581F8}"/>
              </a:ext>
            </a:extLst>
          </p:cNvPr>
          <p:cNvSpPr>
            <a:spLocks noGrp="1"/>
          </p:cNvSpPr>
          <p:nvPr>
            <p:ph idx="1"/>
          </p:nvPr>
        </p:nvSpPr>
        <p:spPr/>
        <p:txBody>
          <a:bodyPr>
            <a:normAutofit/>
          </a:bodyPr>
          <a:lstStyle/>
          <a:p>
            <a:pPr marL="0" indent="0">
              <a:buNone/>
            </a:pPr>
            <a:r>
              <a:rPr lang="en-US" dirty="0" err="1">
                <a:solidFill>
                  <a:schemeClr val="bg1"/>
                </a:solidFill>
              </a:rPr>
              <a:t>Mondiale</a:t>
            </a:r>
            <a:r>
              <a:rPr lang="en-US" dirty="0">
                <a:solidFill>
                  <a:schemeClr val="bg1"/>
                </a:solidFill>
              </a:rPr>
              <a:t> </a:t>
            </a:r>
            <a:r>
              <a:rPr lang="en-US" dirty="0" err="1">
                <a:solidFill>
                  <a:schemeClr val="bg1"/>
                </a:solidFill>
              </a:rPr>
              <a:t>verhoudingen</a:t>
            </a:r>
            <a:r>
              <a:rPr lang="en-US" dirty="0">
                <a:solidFill>
                  <a:schemeClr val="bg1"/>
                </a:solidFill>
              </a:rPr>
              <a:t> anno 2019 </a:t>
            </a:r>
            <a:r>
              <a:rPr lang="en-US" dirty="0" err="1">
                <a:solidFill>
                  <a:schemeClr val="bg1"/>
                </a:solidFill>
              </a:rPr>
              <a:t>vragen</a:t>
            </a:r>
            <a:r>
              <a:rPr lang="en-US" dirty="0">
                <a:solidFill>
                  <a:schemeClr val="bg1"/>
                </a:solidFill>
              </a:rPr>
              <a:t> om </a:t>
            </a:r>
            <a:r>
              <a:rPr lang="en-US" dirty="0" err="1">
                <a:solidFill>
                  <a:schemeClr val="bg1"/>
                </a:solidFill>
              </a:rPr>
              <a:t>realisme</a:t>
            </a:r>
            <a:r>
              <a:rPr lang="en-US" dirty="0">
                <a:solidFill>
                  <a:schemeClr val="bg1"/>
                </a:solidFill>
              </a:rPr>
              <a:t>: </a:t>
            </a:r>
            <a:r>
              <a:rPr lang="en-US" dirty="0" err="1">
                <a:solidFill>
                  <a:schemeClr val="bg1"/>
                </a:solidFill>
              </a:rPr>
              <a:t>toenemende</a:t>
            </a:r>
            <a:r>
              <a:rPr lang="en-US" dirty="0">
                <a:solidFill>
                  <a:schemeClr val="bg1"/>
                </a:solidFill>
              </a:rPr>
              <a:t> </a:t>
            </a:r>
            <a:r>
              <a:rPr lang="en-US" dirty="0" err="1">
                <a:solidFill>
                  <a:schemeClr val="bg1"/>
                </a:solidFill>
              </a:rPr>
              <a:t>politieke</a:t>
            </a:r>
            <a:r>
              <a:rPr lang="en-US" dirty="0">
                <a:solidFill>
                  <a:schemeClr val="bg1"/>
                </a:solidFill>
              </a:rPr>
              <a:t> </a:t>
            </a:r>
            <a:r>
              <a:rPr lang="en-US" dirty="0" err="1">
                <a:solidFill>
                  <a:schemeClr val="bg1"/>
                </a:solidFill>
              </a:rPr>
              <a:t>spanningen</a:t>
            </a:r>
            <a:r>
              <a:rPr lang="en-US" dirty="0">
                <a:solidFill>
                  <a:schemeClr val="bg1"/>
                </a:solidFill>
              </a:rPr>
              <a:t>, </a:t>
            </a:r>
            <a:r>
              <a:rPr lang="en-US" dirty="0" err="1">
                <a:solidFill>
                  <a:schemeClr val="bg1"/>
                </a:solidFill>
              </a:rPr>
              <a:t>nationalisme</a:t>
            </a:r>
            <a:r>
              <a:rPr lang="en-US" dirty="0">
                <a:solidFill>
                  <a:schemeClr val="bg1"/>
                </a:solidFill>
              </a:rPr>
              <a:t> </a:t>
            </a:r>
            <a:r>
              <a:rPr lang="en-US" dirty="0" err="1">
                <a:solidFill>
                  <a:schemeClr val="bg1"/>
                </a:solidFill>
              </a:rPr>
              <a:t>i.p.v</a:t>
            </a:r>
            <a:r>
              <a:rPr lang="en-US" dirty="0">
                <a:solidFill>
                  <a:schemeClr val="bg1"/>
                </a:solidFill>
              </a:rPr>
              <a:t>. </a:t>
            </a:r>
            <a:r>
              <a:rPr lang="en-US" dirty="0" err="1">
                <a:solidFill>
                  <a:schemeClr val="bg1"/>
                </a:solidFill>
              </a:rPr>
              <a:t>multilateralisme</a:t>
            </a:r>
            <a:r>
              <a:rPr lang="en-US" dirty="0">
                <a:solidFill>
                  <a:schemeClr val="bg1"/>
                </a:solidFill>
              </a:rPr>
              <a:t>, </a:t>
            </a:r>
            <a:r>
              <a:rPr lang="en-US" dirty="0" err="1">
                <a:solidFill>
                  <a:schemeClr val="bg1"/>
                </a:solidFill>
              </a:rPr>
              <a:t>klimaatakkoord</a:t>
            </a:r>
            <a:r>
              <a:rPr lang="en-US" dirty="0">
                <a:solidFill>
                  <a:schemeClr val="bg1"/>
                </a:solidFill>
              </a:rPr>
              <a:t> </a:t>
            </a:r>
            <a:r>
              <a:rPr lang="en-US" dirty="0" err="1">
                <a:solidFill>
                  <a:schemeClr val="bg1"/>
                </a:solidFill>
              </a:rPr>
              <a:t>onder</a:t>
            </a:r>
            <a:r>
              <a:rPr lang="en-US" dirty="0">
                <a:solidFill>
                  <a:schemeClr val="bg1"/>
                </a:solidFill>
              </a:rPr>
              <a:t> </a:t>
            </a:r>
            <a:r>
              <a:rPr lang="en-US" dirty="0" err="1">
                <a:solidFill>
                  <a:schemeClr val="bg1"/>
                </a:solidFill>
              </a:rPr>
              <a:t>druk</a:t>
            </a:r>
            <a:r>
              <a:rPr lang="en-US" dirty="0">
                <a:solidFill>
                  <a:schemeClr val="bg1"/>
                </a:solidFill>
              </a:rPr>
              <a:t>, </a:t>
            </a:r>
            <a:r>
              <a:rPr lang="en-US" dirty="0" err="1">
                <a:solidFill>
                  <a:schemeClr val="bg1"/>
                </a:solidFill>
              </a:rPr>
              <a:t>etc</a:t>
            </a:r>
            <a:r>
              <a:rPr lang="en-US" dirty="0">
                <a:solidFill>
                  <a:schemeClr val="bg1"/>
                </a:solidFill>
              </a:rPr>
              <a:t> </a:t>
            </a:r>
          </a:p>
          <a:p>
            <a:pPr marL="0" indent="0">
              <a:buNone/>
            </a:pPr>
            <a:endParaRPr lang="en-US" dirty="0">
              <a:solidFill>
                <a:schemeClr val="bg1"/>
              </a:solidFill>
            </a:endParaRPr>
          </a:p>
          <a:p>
            <a:pPr marL="0" indent="0">
              <a:buNone/>
            </a:pPr>
            <a:endParaRPr lang="en-US" dirty="0">
              <a:solidFill>
                <a:schemeClr val="bg1"/>
              </a:solidFill>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2946" y="3854549"/>
            <a:ext cx="5344222" cy="300345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02411" y="3854549"/>
            <a:ext cx="4479974" cy="335998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29033725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A5B32C-9606-6A45-9464-92FA34B096C8}"/>
              </a:ext>
            </a:extLst>
          </p:cNvPr>
          <p:cNvSpPr>
            <a:spLocks noGrp="1"/>
          </p:cNvSpPr>
          <p:nvPr>
            <p:ph type="title"/>
          </p:nvPr>
        </p:nvSpPr>
        <p:spPr/>
        <p:txBody>
          <a:bodyPr/>
          <a:lstStyle/>
          <a:p>
            <a:pPr marL="0" indent="0"/>
            <a:r>
              <a:rPr lang="en-US" dirty="0" err="1">
                <a:solidFill>
                  <a:schemeClr val="bg1"/>
                </a:solidFill>
              </a:rPr>
              <a:t>Voorbij</a:t>
            </a:r>
            <a:r>
              <a:rPr lang="en-US" dirty="0">
                <a:solidFill>
                  <a:schemeClr val="bg1"/>
                </a:solidFill>
              </a:rPr>
              <a:t> </a:t>
            </a:r>
            <a:r>
              <a:rPr lang="en-US" dirty="0" err="1">
                <a:solidFill>
                  <a:schemeClr val="bg1"/>
                </a:solidFill>
              </a:rPr>
              <a:t>blije</a:t>
            </a:r>
            <a:r>
              <a:rPr lang="en-US" dirty="0">
                <a:solidFill>
                  <a:schemeClr val="bg1"/>
                </a:solidFill>
              </a:rPr>
              <a:t> </a:t>
            </a:r>
            <a:r>
              <a:rPr lang="en-US" dirty="0" err="1">
                <a:solidFill>
                  <a:schemeClr val="bg1"/>
                </a:solidFill>
              </a:rPr>
              <a:t>boodschappen</a:t>
            </a:r>
            <a:r>
              <a:rPr lang="en-US" dirty="0">
                <a:solidFill>
                  <a:schemeClr val="bg1"/>
                </a:solidFill>
              </a:rPr>
              <a:t> </a:t>
            </a:r>
            <a:r>
              <a:rPr lang="en-US" dirty="0" err="1">
                <a:solidFill>
                  <a:schemeClr val="bg1"/>
                </a:solidFill>
              </a:rPr>
              <a:t>en</a:t>
            </a:r>
            <a:r>
              <a:rPr lang="en-US" dirty="0">
                <a:solidFill>
                  <a:schemeClr val="bg1"/>
                </a:solidFill>
              </a:rPr>
              <a:t> </a:t>
            </a:r>
            <a:r>
              <a:rPr lang="en-US" dirty="0" err="1">
                <a:solidFill>
                  <a:schemeClr val="bg1"/>
                </a:solidFill>
              </a:rPr>
              <a:t>gekleurde</a:t>
            </a:r>
            <a:r>
              <a:rPr lang="en-US" dirty="0">
                <a:solidFill>
                  <a:schemeClr val="bg1"/>
                </a:solidFill>
              </a:rPr>
              <a:t> </a:t>
            </a:r>
            <a:r>
              <a:rPr lang="en-US" dirty="0" err="1">
                <a:solidFill>
                  <a:schemeClr val="bg1"/>
                </a:solidFill>
              </a:rPr>
              <a:t>plaatjes</a:t>
            </a:r>
            <a:endParaRPr lang="en-US" dirty="0">
              <a:solidFill>
                <a:schemeClr val="bg1"/>
              </a:solidFill>
            </a:endParaRPr>
          </a:p>
        </p:txBody>
      </p:sp>
      <p:sp>
        <p:nvSpPr>
          <p:cNvPr id="3" name="Content Placeholder 2">
            <a:extLst>
              <a:ext uri="{FF2B5EF4-FFF2-40B4-BE49-F238E27FC236}">
                <a16:creationId xmlns:a16="http://schemas.microsoft.com/office/drawing/2014/main" id="{8568405A-1427-AB4B-A41B-96E209E581F8}"/>
              </a:ext>
            </a:extLst>
          </p:cNvPr>
          <p:cNvSpPr>
            <a:spLocks noGrp="1"/>
          </p:cNvSpPr>
          <p:nvPr>
            <p:ph idx="1"/>
          </p:nvPr>
        </p:nvSpPr>
        <p:spPr/>
        <p:txBody>
          <a:bodyPr>
            <a:normAutofit/>
          </a:bodyPr>
          <a:lstStyle/>
          <a:p>
            <a:pPr marL="0" indent="0">
              <a:buNone/>
            </a:pPr>
            <a:endParaRPr lang="en-US" dirty="0">
              <a:solidFill>
                <a:schemeClr val="bg1"/>
              </a:solidFill>
            </a:endParaRPr>
          </a:p>
          <a:p>
            <a:pPr>
              <a:buFontTx/>
              <a:buChar char="-"/>
            </a:pPr>
            <a:r>
              <a:rPr lang="en-US" dirty="0">
                <a:solidFill>
                  <a:schemeClr val="bg1"/>
                </a:solidFill>
              </a:rPr>
              <a:t>SDGs </a:t>
            </a:r>
            <a:r>
              <a:rPr lang="en-US" dirty="0" err="1">
                <a:solidFill>
                  <a:schemeClr val="bg1"/>
                </a:solidFill>
              </a:rPr>
              <a:t>vragen</a:t>
            </a:r>
            <a:r>
              <a:rPr lang="en-US" dirty="0">
                <a:solidFill>
                  <a:schemeClr val="bg1"/>
                </a:solidFill>
              </a:rPr>
              <a:t> om </a:t>
            </a:r>
            <a:r>
              <a:rPr lang="en-US" dirty="0" err="1">
                <a:solidFill>
                  <a:schemeClr val="bg1"/>
                </a:solidFill>
              </a:rPr>
              <a:t>radicale</a:t>
            </a:r>
            <a:r>
              <a:rPr lang="en-US" dirty="0">
                <a:solidFill>
                  <a:schemeClr val="bg1"/>
                </a:solidFill>
              </a:rPr>
              <a:t> </a:t>
            </a:r>
            <a:r>
              <a:rPr lang="en-US" dirty="0" err="1">
                <a:solidFill>
                  <a:schemeClr val="bg1"/>
                </a:solidFill>
              </a:rPr>
              <a:t>veranderingen</a:t>
            </a:r>
            <a:r>
              <a:rPr lang="en-US" dirty="0">
                <a:solidFill>
                  <a:schemeClr val="bg1"/>
                </a:solidFill>
              </a:rPr>
              <a:t> </a:t>
            </a:r>
            <a:r>
              <a:rPr lang="en-US" dirty="0" err="1">
                <a:solidFill>
                  <a:schemeClr val="bg1"/>
                </a:solidFill>
              </a:rPr>
              <a:t>en</a:t>
            </a:r>
            <a:r>
              <a:rPr lang="en-US" dirty="0">
                <a:solidFill>
                  <a:schemeClr val="bg1"/>
                </a:solidFill>
              </a:rPr>
              <a:t> </a:t>
            </a:r>
            <a:r>
              <a:rPr lang="en-US" dirty="0" err="1">
                <a:solidFill>
                  <a:schemeClr val="bg1"/>
                </a:solidFill>
              </a:rPr>
              <a:t>pijnlijke</a:t>
            </a:r>
            <a:r>
              <a:rPr lang="en-US" dirty="0">
                <a:solidFill>
                  <a:schemeClr val="bg1"/>
                </a:solidFill>
              </a:rPr>
              <a:t> </a:t>
            </a:r>
            <a:r>
              <a:rPr lang="en-US" dirty="0" err="1">
                <a:solidFill>
                  <a:schemeClr val="bg1"/>
                </a:solidFill>
              </a:rPr>
              <a:t>keuzes</a:t>
            </a:r>
            <a:endParaRPr lang="en-US" dirty="0">
              <a:solidFill>
                <a:schemeClr val="bg1"/>
              </a:solidFill>
            </a:endParaRPr>
          </a:p>
          <a:p>
            <a:pPr>
              <a:buFontTx/>
              <a:buChar char="-"/>
            </a:pPr>
            <a:endParaRPr lang="en-US" dirty="0">
              <a:solidFill>
                <a:schemeClr val="bg1"/>
              </a:solidFill>
            </a:endParaRPr>
          </a:p>
          <a:p>
            <a:pPr>
              <a:buFontTx/>
              <a:buChar char="-"/>
            </a:pPr>
            <a:r>
              <a:rPr lang="en-US" dirty="0">
                <a:solidFill>
                  <a:schemeClr val="bg1"/>
                </a:solidFill>
              </a:rPr>
              <a:t>SDGs </a:t>
            </a:r>
            <a:r>
              <a:rPr lang="en-US" dirty="0" err="1">
                <a:solidFill>
                  <a:schemeClr val="bg1"/>
                </a:solidFill>
              </a:rPr>
              <a:t>vragen</a:t>
            </a:r>
            <a:r>
              <a:rPr lang="en-US" dirty="0">
                <a:solidFill>
                  <a:schemeClr val="bg1"/>
                </a:solidFill>
              </a:rPr>
              <a:t> om </a:t>
            </a:r>
            <a:r>
              <a:rPr lang="en-US" dirty="0" err="1">
                <a:solidFill>
                  <a:schemeClr val="bg1"/>
                </a:solidFill>
              </a:rPr>
              <a:t>rigoreus</a:t>
            </a:r>
            <a:r>
              <a:rPr lang="en-US" dirty="0">
                <a:solidFill>
                  <a:schemeClr val="bg1"/>
                </a:solidFill>
              </a:rPr>
              <a:t> </a:t>
            </a:r>
            <a:r>
              <a:rPr lang="en-US" dirty="0" err="1">
                <a:solidFill>
                  <a:schemeClr val="bg1"/>
                </a:solidFill>
              </a:rPr>
              <a:t>monitoren</a:t>
            </a:r>
            <a:r>
              <a:rPr lang="en-US" dirty="0">
                <a:solidFill>
                  <a:schemeClr val="bg1"/>
                </a:solidFill>
              </a:rPr>
              <a:t> door </a:t>
            </a:r>
            <a:r>
              <a:rPr lang="en-US" dirty="0" err="1">
                <a:solidFill>
                  <a:schemeClr val="bg1"/>
                </a:solidFill>
              </a:rPr>
              <a:t>verschillende</a:t>
            </a:r>
            <a:r>
              <a:rPr lang="en-US" dirty="0">
                <a:solidFill>
                  <a:schemeClr val="bg1"/>
                </a:solidFill>
              </a:rPr>
              <a:t> </a:t>
            </a:r>
            <a:r>
              <a:rPr lang="en-US" dirty="0" err="1">
                <a:solidFill>
                  <a:schemeClr val="bg1"/>
                </a:solidFill>
              </a:rPr>
              <a:t>actoren</a:t>
            </a:r>
            <a:endParaRPr lang="en-US" dirty="0">
              <a:solidFill>
                <a:schemeClr val="bg1"/>
              </a:solidFill>
            </a:endParaRPr>
          </a:p>
          <a:p>
            <a:pPr>
              <a:buFontTx/>
              <a:buChar char="-"/>
            </a:pPr>
            <a:endParaRPr lang="en-US" dirty="0">
              <a:solidFill>
                <a:schemeClr val="bg1"/>
              </a:solidFill>
            </a:endParaRPr>
          </a:p>
          <a:p>
            <a:pPr>
              <a:buFontTx/>
              <a:buChar char="-"/>
            </a:pPr>
            <a:r>
              <a:rPr lang="en-US" dirty="0">
                <a:solidFill>
                  <a:schemeClr val="bg1"/>
                </a:solidFill>
              </a:rPr>
              <a:t>SDGs </a:t>
            </a:r>
            <a:r>
              <a:rPr lang="en-US" dirty="0" err="1">
                <a:solidFill>
                  <a:schemeClr val="bg1"/>
                </a:solidFill>
              </a:rPr>
              <a:t>vragen</a:t>
            </a:r>
            <a:r>
              <a:rPr lang="en-US" dirty="0">
                <a:solidFill>
                  <a:schemeClr val="bg1"/>
                </a:solidFill>
              </a:rPr>
              <a:t> om </a:t>
            </a:r>
            <a:r>
              <a:rPr lang="en-US" dirty="0" err="1">
                <a:solidFill>
                  <a:schemeClr val="bg1"/>
                </a:solidFill>
              </a:rPr>
              <a:t>solidariteit</a:t>
            </a:r>
            <a:r>
              <a:rPr lang="en-US" dirty="0">
                <a:solidFill>
                  <a:schemeClr val="bg1"/>
                </a:solidFill>
              </a:rPr>
              <a:t> met de </a:t>
            </a:r>
            <a:r>
              <a:rPr lang="en-US" dirty="0" err="1">
                <a:solidFill>
                  <a:schemeClr val="bg1"/>
                </a:solidFill>
              </a:rPr>
              <a:t>mensen</a:t>
            </a:r>
            <a:r>
              <a:rPr lang="en-US" dirty="0">
                <a:solidFill>
                  <a:schemeClr val="bg1"/>
                </a:solidFill>
              </a:rPr>
              <a:t> die </a:t>
            </a:r>
            <a:r>
              <a:rPr lang="en-US" dirty="0" err="1">
                <a:solidFill>
                  <a:schemeClr val="bg1"/>
                </a:solidFill>
              </a:rPr>
              <a:t>er</a:t>
            </a:r>
            <a:r>
              <a:rPr lang="en-US" dirty="0">
                <a:solidFill>
                  <a:schemeClr val="bg1"/>
                </a:solidFill>
              </a:rPr>
              <a:t> hard </a:t>
            </a:r>
            <a:r>
              <a:rPr lang="en-US" dirty="0" err="1">
                <a:solidFill>
                  <a:schemeClr val="bg1"/>
                </a:solidFill>
              </a:rPr>
              <a:t>aan</a:t>
            </a:r>
            <a:r>
              <a:rPr lang="en-US" dirty="0">
                <a:solidFill>
                  <a:schemeClr val="bg1"/>
                </a:solidFill>
              </a:rPr>
              <a:t> </a:t>
            </a:r>
            <a:r>
              <a:rPr lang="en-US" dirty="0" err="1">
                <a:solidFill>
                  <a:schemeClr val="bg1"/>
                </a:solidFill>
              </a:rPr>
              <a:t>werken</a:t>
            </a:r>
            <a:r>
              <a:rPr lang="en-US" dirty="0">
                <a:solidFill>
                  <a:schemeClr val="bg1"/>
                </a:solidFill>
              </a:rPr>
              <a:t> </a:t>
            </a:r>
            <a:r>
              <a:rPr lang="en-US" dirty="0" err="1">
                <a:solidFill>
                  <a:schemeClr val="bg1"/>
                </a:solidFill>
              </a:rPr>
              <a:t>en</a:t>
            </a:r>
            <a:r>
              <a:rPr lang="en-US" dirty="0">
                <a:solidFill>
                  <a:schemeClr val="bg1"/>
                </a:solidFill>
              </a:rPr>
              <a:t> </a:t>
            </a:r>
            <a:r>
              <a:rPr lang="en-US" dirty="0" err="1">
                <a:solidFill>
                  <a:schemeClr val="bg1"/>
                </a:solidFill>
              </a:rPr>
              <a:t>er</a:t>
            </a:r>
            <a:r>
              <a:rPr lang="en-US" dirty="0">
                <a:solidFill>
                  <a:schemeClr val="bg1"/>
                </a:solidFill>
              </a:rPr>
              <a:t> </a:t>
            </a:r>
            <a:r>
              <a:rPr lang="en-US" dirty="0" err="1">
                <a:solidFill>
                  <a:schemeClr val="bg1"/>
                </a:solidFill>
              </a:rPr>
              <a:t>echte</a:t>
            </a:r>
            <a:r>
              <a:rPr lang="en-US" dirty="0">
                <a:solidFill>
                  <a:schemeClr val="bg1"/>
                </a:solidFill>
              </a:rPr>
              <a:t> </a:t>
            </a:r>
            <a:r>
              <a:rPr lang="en-US" dirty="0" err="1">
                <a:solidFill>
                  <a:schemeClr val="bg1"/>
                </a:solidFill>
              </a:rPr>
              <a:t>risico’s</a:t>
            </a:r>
            <a:r>
              <a:rPr lang="en-US" dirty="0">
                <a:solidFill>
                  <a:schemeClr val="bg1"/>
                </a:solidFill>
              </a:rPr>
              <a:t> </a:t>
            </a:r>
            <a:r>
              <a:rPr lang="en-US" dirty="0" err="1">
                <a:solidFill>
                  <a:schemeClr val="bg1"/>
                </a:solidFill>
              </a:rPr>
              <a:t>voor</a:t>
            </a:r>
            <a:r>
              <a:rPr lang="en-US" dirty="0">
                <a:solidFill>
                  <a:schemeClr val="bg1"/>
                </a:solidFill>
              </a:rPr>
              <a:t> </a:t>
            </a:r>
            <a:r>
              <a:rPr lang="en-US" dirty="0" err="1">
                <a:solidFill>
                  <a:schemeClr val="bg1"/>
                </a:solidFill>
              </a:rPr>
              <a:t>nemen</a:t>
            </a:r>
            <a:endParaRPr lang="en-US" dirty="0">
              <a:solidFill>
                <a:schemeClr val="bg1"/>
              </a:solidFill>
            </a:endParaRPr>
          </a:p>
          <a:p>
            <a:pPr marL="0" indent="0">
              <a:buNone/>
            </a:pPr>
            <a:endParaRPr lang="en-US" dirty="0">
              <a:solidFill>
                <a:schemeClr val="bg1"/>
              </a:solidFill>
            </a:endParaRPr>
          </a:p>
        </p:txBody>
      </p:sp>
    </p:spTree>
    <p:extLst>
      <p:ext uri="{BB962C8B-B14F-4D97-AF65-F5344CB8AC3E}">
        <p14:creationId xmlns:p14="http://schemas.microsoft.com/office/powerpoint/2010/main" val="17679080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6EBF95-0214-3747-B6FE-1DBB561876A5}"/>
              </a:ext>
            </a:extLst>
          </p:cNvPr>
          <p:cNvSpPr>
            <a:spLocks noGrp="1"/>
          </p:cNvSpPr>
          <p:nvPr>
            <p:ph type="title"/>
          </p:nvPr>
        </p:nvSpPr>
        <p:spPr/>
        <p:txBody>
          <a:bodyPr/>
          <a:lstStyle/>
          <a:p>
            <a:r>
              <a:rPr lang="en-US" dirty="0">
                <a:solidFill>
                  <a:schemeClr val="bg1"/>
                </a:solidFill>
                <a:latin typeface="+mn-lt"/>
              </a:rPr>
              <a:t>SDG’s</a:t>
            </a:r>
          </a:p>
        </p:txBody>
      </p:sp>
      <p:sp>
        <p:nvSpPr>
          <p:cNvPr id="3" name="Content Placeholder 2">
            <a:extLst>
              <a:ext uri="{FF2B5EF4-FFF2-40B4-BE49-F238E27FC236}">
                <a16:creationId xmlns:a16="http://schemas.microsoft.com/office/drawing/2014/main" id="{B4B40F1F-544E-4D44-9CC1-433C1BC30315}"/>
              </a:ext>
            </a:extLst>
          </p:cNvPr>
          <p:cNvSpPr>
            <a:spLocks noGrp="1"/>
          </p:cNvSpPr>
          <p:nvPr>
            <p:ph idx="1"/>
          </p:nvPr>
        </p:nvSpPr>
        <p:spPr/>
        <p:txBody>
          <a:bodyPr>
            <a:normAutofit lnSpcReduction="10000"/>
          </a:bodyPr>
          <a:lstStyle/>
          <a:p>
            <a:pPr>
              <a:lnSpc>
                <a:spcPct val="150000"/>
              </a:lnSpc>
              <a:buSzPct val="60000"/>
              <a:buFont typeface="Wingdings" pitchFamily="2" charset="2"/>
              <a:buChar char="Ø"/>
            </a:pPr>
            <a:r>
              <a:rPr lang="en-US" dirty="0">
                <a:solidFill>
                  <a:schemeClr val="bg1"/>
                </a:solidFill>
              </a:rPr>
              <a:t> 17 </a:t>
            </a:r>
            <a:r>
              <a:rPr lang="en-US" dirty="0" err="1">
                <a:solidFill>
                  <a:schemeClr val="bg1"/>
                </a:solidFill>
              </a:rPr>
              <a:t>doelen</a:t>
            </a:r>
            <a:r>
              <a:rPr lang="en-US" dirty="0">
                <a:solidFill>
                  <a:schemeClr val="bg1"/>
                </a:solidFill>
              </a:rPr>
              <a:t> </a:t>
            </a:r>
            <a:r>
              <a:rPr lang="en-US" dirty="0" err="1">
                <a:solidFill>
                  <a:schemeClr val="bg1"/>
                </a:solidFill>
              </a:rPr>
              <a:t>opgesteld</a:t>
            </a:r>
            <a:r>
              <a:rPr lang="en-US" dirty="0">
                <a:solidFill>
                  <a:schemeClr val="bg1"/>
                </a:solidFill>
              </a:rPr>
              <a:t> in 2015, </a:t>
            </a:r>
            <a:r>
              <a:rPr lang="en-US" dirty="0" err="1">
                <a:solidFill>
                  <a:schemeClr val="bg1"/>
                </a:solidFill>
              </a:rPr>
              <a:t>te</a:t>
            </a:r>
            <a:r>
              <a:rPr lang="en-US" dirty="0">
                <a:solidFill>
                  <a:schemeClr val="bg1"/>
                </a:solidFill>
              </a:rPr>
              <a:t> </a:t>
            </a:r>
            <a:r>
              <a:rPr lang="en-US" dirty="0" err="1">
                <a:solidFill>
                  <a:schemeClr val="bg1"/>
                </a:solidFill>
              </a:rPr>
              <a:t>behalen</a:t>
            </a:r>
            <a:r>
              <a:rPr lang="en-US" dirty="0">
                <a:solidFill>
                  <a:schemeClr val="bg1"/>
                </a:solidFill>
              </a:rPr>
              <a:t> in 2030</a:t>
            </a:r>
          </a:p>
          <a:p>
            <a:pPr>
              <a:lnSpc>
                <a:spcPct val="150000"/>
              </a:lnSpc>
              <a:buSzPct val="60000"/>
              <a:buFont typeface="Wingdings" pitchFamily="2" charset="2"/>
              <a:buChar char="Ø"/>
            </a:pPr>
            <a:r>
              <a:rPr lang="en-US" dirty="0">
                <a:solidFill>
                  <a:schemeClr val="bg1"/>
                </a:solidFill>
              </a:rPr>
              <a:t> </a:t>
            </a:r>
            <a:r>
              <a:rPr lang="en-US" b="0" dirty="0">
                <a:solidFill>
                  <a:schemeClr val="bg1"/>
                </a:solidFill>
                <a:effectLst/>
              </a:rPr>
              <a:t>169 targets </a:t>
            </a:r>
            <a:r>
              <a:rPr lang="en-US" b="0" dirty="0" err="1">
                <a:solidFill>
                  <a:schemeClr val="bg1"/>
                </a:solidFill>
                <a:effectLst/>
              </a:rPr>
              <a:t>voor</a:t>
            </a:r>
            <a:r>
              <a:rPr lang="en-US" b="0" dirty="0">
                <a:solidFill>
                  <a:schemeClr val="bg1"/>
                </a:solidFill>
                <a:effectLst/>
              </a:rPr>
              <a:t> </a:t>
            </a:r>
            <a:r>
              <a:rPr lang="en-US" b="0" dirty="0" err="1">
                <a:solidFill>
                  <a:schemeClr val="bg1"/>
                </a:solidFill>
                <a:effectLst/>
              </a:rPr>
              <a:t>inhoud</a:t>
            </a:r>
            <a:r>
              <a:rPr lang="en-US" b="0" dirty="0">
                <a:solidFill>
                  <a:schemeClr val="bg1"/>
                </a:solidFill>
                <a:effectLst/>
              </a:rPr>
              <a:t> </a:t>
            </a:r>
            <a:r>
              <a:rPr lang="en-US" b="0" dirty="0" err="1">
                <a:solidFill>
                  <a:schemeClr val="bg1"/>
                </a:solidFill>
                <a:effectLst/>
              </a:rPr>
              <a:t>en</a:t>
            </a:r>
            <a:r>
              <a:rPr lang="en-US" b="0" dirty="0">
                <a:solidFill>
                  <a:schemeClr val="bg1"/>
                </a:solidFill>
                <a:effectLst/>
              </a:rPr>
              <a:t> </a:t>
            </a:r>
            <a:r>
              <a:rPr lang="en-US" b="0" dirty="0" err="1">
                <a:solidFill>
                  <a:schemeClr val="bg1"/>
                </a:solidFill>
                <a:effectLst/>
              </a:rPr>
              <a:t>diepgang</a:t>
            </a:r>
            <a:endParaRPr lang="en-US" dirty="0">
              <a:solidFill>
                <a:schemeClr val="bg1"/>
              </a:solidFill>
            </a:endParaRPr>
          </a:p>
          <a:p>
            <a:pPr>
              <a:lnSpc>
                <a:spcPct val="150000"/>
              </a:lnSpc>
              <a:buSzPct val="60000"/>
              <a:buFont typeface="Wingdings" pitchFamily="2" charset="2"/>
              <a:buChar char="Ø"/>
            </a:pPr>
            <a:r>
              <a:rPr lang="en-US" dirty="0">
                <a:solidFill>
                  <a:schemeClr val="bg1"/>
                </a:solidFill>
              </a:rPr>
              <a:t> </a:t>
            </a:r>
            <a:r>
              <a:rPr lang="en-US" b="0" dirty="0">
                <a:solidFill>
                  <a:schemeClr val="bg1"/>
                </a:solidFill>
                <a:effectLst/>
              </a:rPr>
              <a:t>232 </a:t>
            </a:r>
            <a:r>
              <a:rPr lang="en-US" b="0" dirty="0" err="1">
                <a:solidFill>
                  <a:schemeClr val="bg1"/>
                </a:solidFill>
                <a:effectLst/>
              </a:rPr>
              <a:t>indicatoren</a:t>
            </a:r>
            <a:r>
              <a:rPr lang="en-US" b="0" dirty="0">
                <a:solidFill>
                  <a:schemeClr val="bg1"/>
                </a:solidFill>
                <a:effectLst/>
              </a:rPr>
              <a:t> </a:t>
            </a:r>
            <a:r>
              <a:rPr lang="en-US" b="0" dirty="0" err="1">
                <a:solidFill>
                  <a:schemeClr val="bg1"/>
                </a:solidFill>
                <a:effectLst/>
              </a:rPr>
              <a:t>linken</a:t>
            </a:r>
            <a:r>
              <a:rPr lang="en-US" b="0" dirty="0">
                <a:solidFill>
                  <a:schemeClr val="bg1"/>
                </a:solidFill>
                <a:effectLst/>
              </a:rPr>
              <a:t> databases </a:t>
            </a:r>
            <a:r>
              <a:rPr lang="en-US" b="0" dirty="0" err="1">
                <a:solidFill>
                  <a:schemeClr val="bg1"/>
                </a:solidFill>
                <a:effectLst/>
              </a:rPr>
              <a:t>aan</a:t>
            </a:r>
            <a:r>
              <a:rPr lang="en-US" b="0" dirty="0">
                <a:solidFill>
                  <a:schemeClr val="bg1"/>
                </a:solidFill>
                <a:effectLst/>
              </a:rPr>
              <a:t> de targets om het </a:t>
            </a:r>
            <a:r>
              <a:rPr lang="en-US" b="0" dirty="0" err="1">
                <a:solidFill>
                  <a:schemeClr val="bg1"/>
                </a:solidFill>
                <a:effectLst/>
              </a:rPr>
              <a:t>meten</a:t>
            </a:r>
            <a:r>
              <a:rPr lang="en-US" b="0" dirty="0">
                <a:solidFill>
                  <a:schemeClr val="bg1"/>
                </a:solidFill>
                <a:effectLst/>
              </a:rPr>
              <a:t> van </a:t>
            </a:r>
            <a:r>
              <a:rPr lang="en-US" b="0" dirty="0" err="1">
                <a:solidFill>
                  <a:schemeClr val="bg1"/>
                </a:solidFill>
                <a:effectLst/>
              </a:rPr>
              <a:t>vooruitgang</a:t>
            </a:r>
            <a:r>
              <a:rPr lang="en-US" b="0" dirty="0">
                <a:solidFill>
                  <a:schemeClr val="bg1"/>
                </a:solidFill>
                <a:effectLst/>
              </a:rPr>
              <a:t> </a:t>
            </a:r>
            <a:r>
              <a:rPr lang="en-US" b="0" dirty="0" err="1">
                <a:solidFill>
                  <a:schemeClr val="bg1"/>
                </a:solidFill>
                <a:effectLst/>
              </a:rPr>
              <a:t>mogelijk</a:t>
            </a:r>
            <a:r>
              <a:rPr lang="en-US" b="0" dirty="0">
                <a:solidFill>
                  <a:schemeClr val="bg1"/>
                </a:solidFill>
                <a:effectLst/>
              </a:rPr>
              <a:t> te </a:t>
            </a:r>
            <a:r>
              <a:rPr lang="en-US" b="0" dirty="0" err="1">
                <a:solidFill>
                  <a:schemeClr val="bg1"/>
                </a:solidFill>
                <a:effectLst/>
              </a:rPr>
              <a:t>maken</a:t>
            </a:r>
            <a:endParaRPr lang="en-US" b="0" dirty="0">
              <a:solidFill>
                <a:schemeClr val="bg1"/>
              </a:solidFill>
              <a:effectLst/>
            </a:endParaRPr>
          </a:p>
          <a:p>
            <a:pPr>
              <a:lnSpc>
                <a:spcPct val="150000"/>
              </a:lnSpc>
              <a:buSzPct val="60000"/>
              <a:buFont typeface="Wingdings" pitchFamily="2" charset="2"/>
              <a:buChar char="Ø"/>
            </a:pPr>
            <a:endParaRPr lang="nl-NL" dirty="0">
              <a:solidFill>
                <a:schemeClr val="bg1"/>
              </a:solidFill>
            </a:endParaRPr>
          </a:p>
          <a:p>
            <a:pPr marL="0" indent="0">
              <a:lnSpc>
                <a:spcPct val="150000"/>
              </a:lnSpc>
              <a:buSzPct val="60000"/>
              <a:buNone/>
            </a:pPr>
            <a:r>
              <a:rPr lang="nl-NL" b="1" u="sng" dirty="0">
                <a:solidFill>
                  <a:schemeClr val="bg1"/>
                </a:solidFill>
              </a:rPr>
              <a:t>MAAR: wat hebben we er aan?</a:t>
            </a:r>
            <a:endParaRPr lang="en-US" b="1" u="sng" dirty="0">
              <a:solidFill>
                <a:schemeClr val="bg1"/>
              </a:solidFill>
            </a:endParaRPr>
          </a:p>
          <a:p>
            <a:pPr marL="0" indent="0">
              <a:lnSpc>
                <a:spcPct val="150000"/>
              </a:lnSpc>
              <a:buSzPct val="60000"/>
              <a:buNone/>
            </a:pPr>
            <a:endParaRPr lang="en-US" dirty="0"/>
          </a:p>
        </p:txBody>
      </p:sp>
    </p:spTree>
    <p:extLst>
      <p:ext uri="{BB962C8B-B14F-4D97-AF65-F5344CB8AC3E}">
        <p14:creationId xmlns:p14="http://schemas.microsoft.com/office/powerpoint/2010/main" val="28714145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20A82-7AC4-234A-AEA5-EEE93E409A01}"/>
              </a:ext>
            </a:extLst>
          </p:cNvPr>
          <p:cNvSpPr>
            <a:spLocks noGrp="1"/>
          </p:cNvSpPr>
          <p:nvPr>
            <p:ph type="title"/>
          </p:nvPr>
        </p:nvSpPr>
        <p:spPr/>
        <p:txBody>
          <a:bodyPr/>
          <a:lstStyle/>
          <a:p>
            <a:r>
              <a:rPr lang="en-US" dirty="0" err="1"/>
              <a:t>Indicatoren</a:t>
            </a:r>
            <a:r>
              <a:rPr lang="en-US" dirty="0"/>
              <a:t> </a:t>
            </a:r>
            <a:r>
              <a:rPr lang="en-US" dirty="0" err="1"/>
              <a:t>en</a:t>
            </a:r>
            <a:r>
              <a:rPr lang="en-US" dirty="0"/>
              <a:t> database</a:t>
            </a:r>
          </a:p>
        </p:txBody>
      </p:sp>
      <p:pic>
        <p:nvPicPr>
          <p:cNvPr id="5" name="Content Placeholder 4">
            <a:extLst>
              <a:ext uri="{FF2B5EF4-FFF2-40B4-BE49-F238E27FC236}">
                <a16:creationId xmlns:a16="http://schemas.microsoft.com/office/drawing/2014/main" id="{51CC4271-D58D-6949-A0F2-C4F858C097EE}"/>
              </a:ext>
            </a:extLst>
          </p:cNvPr>
          <p:cNvPicPr>
            <a:picLocks noGrp="1" noChangeAspect="1"/>
          </p:cNvPicPr>
          <p:nvPr>
            <p:ph idx="1"/>
          </p:nvPr>
        </p:nvPicPr>
        <p:blipFill>
          <a:blip r:embed="rId3"/>
          <a:stretch>
            <a:fillRect/>
          </a:stretch>
        </p:blipFill>
        <p:spPr>
          <a:xfrm>
            <a:off x="0" y="0"/>
            <a:ext cx="10097589" cy="7229706"/>
          </a:xfrm>
        </p:spPr>
      </p:pic>
      <p:pic>
        <p:nvPicPr>
          <p:cNvPr id="7" name="Picture 6">
            <a:extLst>
              <a:ext uri="{FF2B5EF4-FFF2-40B4-BE49-F238E27FC236}">
                <a16:creationId xmlns:a16="http://schemas.microsoft.com/office/drawing/2014/main" id="{E86EA4B1-9E7D-884D-9DEE-E0B4A2F807D5}"/>
              </a:ext>
            </a:extLst>
          </p:cNvPr>
          <p:cNvPicPr>
            <a:picLocks noChangeAspect="1"/>
          </p:cNvPicPr>
          <p:nvPr/>
        </p:nvPicPr>
        <p:blipFill>
          <a:blip r:embed="rId4"/>
          <a:stretch>
            <a:fillRect/>
          </a:stretch>
        </p:blipFill>
        <p:spPr>
          <a:xfrm>
            <a:off x="0" y="0"/>
            <a:ext cx="12192000" cy="6794015"/>
          </a:xfrm>
          <a:prstGeom prst="rect">
            <a:avLst/>
          </a:prstGeom>
        </p:spPr>
      </p:pic>
      <p:pic>
        <p:nvPicPr>
          <p:cNvPr id="9" name="Picture 8">
            <a:extLst>
              <a:ext uri="{FF2B5EF4-FFF2-40B4-BE49-F238E27FC236}">
                <a16:creationId xmlns:a16="http://schemas.microsoft.com/office/drawing/2014/main" id="{19D4D440-3425-7F43-AF16-FC393B307D17}"/>
              </a:ext>
            </a:extLst>
          </p:cNvPr>
          <p:cNvPicPr>
            <a:picLocks noChangeAspect="1"/>
          </p:cNvPicPr>
          <p:nvPr/>
        </p:nvPicPr>
        <p:blipFill>
          <a:blip r:embed="rId5"/>
          <a:stretch>
            <a:fillRect/>
          </a:stretch>
        </p:blipFill>
        <p:spPr>
          <a:xfrm>
            <a:off x="0" y="13063"/>
            <a:ext cx="11497779" cy="6858000"/>
          </a:xfrm>
          <a:prstGeom prst="rect">
            <a:avLst/>
          </a:prstGeom>
        </p:spPr>
      </p:pic>
      <p:sp>
        <p:nvSpPr>
          <p:cNvPr id="10" name="Oval 9">
            <a:extLst>
              <a:ext uri="{FF2B5EF4-FFF2-40B4-BE49-F238E27FC236}">
                <a16:creationId xmlns:a16="http://schemas.microsoft.com/office/drawing/2014/main" id="{498276D4-366B-1046-B863-7843DFA9F802}"/>
              </a:ext>
            </a:extLst>
          </p:cNvPr>
          <p:cNvSpPr/>
          <p:nvPr/>
        </p:nvSpPr>
        <p:spPr>
          <a:xfrm>
            <a:off x="169817" y="4088674"/>
            <a:ext cx="9823269" cy="64008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A7A2324-24D1-2446-9D33-55513B53839B}"/>
              </a:ext>
            </a:extLst>
          </p:cNvPr>
          <p:cNvSpPr/>
          <p:nvPr/>
        </p:nvSpPr>
        <p:spPr>
          <a:xfrm>
            <a:off x="865695" y="4859507"/>
            <a:ext cx="8226054" cy="1077218"/>
          </a:xfrm>
          <a:prstGeom prst="rect">
            <a:avLst/>
          </a:prstGeom>
          <a:solidFill>
            <a:schemeClr val="accent5"/>
          </a:solidFill>
        </p:spPr>
        <p:txBody>
          <a:bodyPr wrap="square">
            <a:spAutoFit/>
          </a:bodyPr>
          <a:lstStyle/>
          <a:p>
            <a:r>
              <a:rPr lang="en-US" sz="3200" b="1" dirty="0">
                <a:solidFill>
                  <a:schemeClr val="bg1"/>
                </a:solidFill>
                <a:latin typeface="Avenir Next Condensed" charset="0"/>
                <a:ea typeface="Avenir Next Condensed" charset="0"/>
                <a:cs typeface="Avenir Next Condensed" charset="0"/>
                <a:hlinkClick r:id="rId6"/>
              </a:rPr>
              <a:t>https://unstats.un.org/sdgs/indicators/database/</a:t>
            </a:r>
            <a:endParaRPr lang="en-US" sz="3200" b="1" dirty="0">
              <a:solidFill>
                <a:schemeClr val="bg1"/>
              </a:solidFill>
              <a:latin typeface="Avenir Next Condensed" charset="0"/>
              <a:ea typeface="Avenir Next Condensed" charset="0"/>
              <a:cs typeface="Avenir Next Condensed" charset="0"/>
            </a:endParaRPr>
          </a:p>
          <a:p>
            <a:endParaRPr lang="en-US" sz="3200" b="1" dirty="0">
              <a:solidFill>
                <a:schemeClr val="bg1"/>
              </a:solidFill>
              <a:latin typeface="Avenir Next Condensed" charset="0"/>
              <a:ea typeface="Avenir Next Condensed" charset="0"/>
              <a:cs typeface="Avenir Next Condensed" charset="0"/>
            </a:endParaRPr>
          </a:p>
        </p:txBody>
      </p:sp>
    </p:spTree>
    <p:extLst>
      <p:ext uri="{BB962C8B-B14F-4D97-AF65-F5344CB8AC3E}">
        <p14:creationId xmlns:p14="http://schemas.microsoft.com/office/powerpoint/2010/main" val="1817005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additive="base">
                                        <p:cTn id="29" dur="500" fill="hold"/>
                                        <p:tgtEl>
                                          <p:spTgt spid="12"/>
                                        </p:tgtEl>
                                        <p:attrNameLst>
                                          <p:attrName>ppt_x</p:attrName>
                                        </p:attrNameLst>
                                      </p:cBhvr>
                                      <p:tavLst>
                                        <p:tav tm="0">
                                          <p:val>
                                            <p:strVal val="#ppt_x"/>
                                          </p:val>
                                        </p:tav>
                                        <p:tav tm="100000">
                                          <p:val>
                                            <p:strVal val="#ppt_x"/>
                                          </p:val>
                                        </p:tav>
                                      </p:tavLst>
                                    </p:anim>
                                    <p:anim calcmode="lin" valueType="num">
                                      <p:cBhvr additive="base">
                                        <p:cTn id="3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6EBF95-0214-3747-B6FE-1DBB561876A5}"/>
              </a:ext>
            </a:extLst>
          </p:cNvPr>
          <p:cNvSpPr>
            <a:spLocks noGrp="1"/>
          </p:cNvSpPr>
          <p:nvPr>
            <p:ph type="title"/>
          </p:nvPr>
        </p:nvSpPr>
        <p:spPr/>
        <p:txBody>
          <a:bodyPr/>
          <a:lstStyle/>
          <a:p>
            <a:r>
              <a:rPr lang="en-US" dirty="0">
                <a:solidFill>
                  <a:schemeClr val="bg1"/>
                </a:solidFill>
                <a:latin typeface="+mn-lt"/>
              </a:rPr>
              <a:t>Waar komen ze vandaan?</a:t>
            </a:r>
          </a:p>
        </p:txBody>
      </p:sp>
      <p:sp>
        <p:nvSpPr>
          <p:cNvPr id="3" name="Content Placeholder 2">
            <a:extLst>
              <a:ext uri="{FF2B5EF4-FFF2-40B4-BE49-F238E27FC236}">
                <a16:creationId xmlns:a16="http://schemas.microsoft.com/office/drawing/2014/main" id="{B4B40F1F-544E-4D44-9CC1-433C1BC30315}"/>
              </a:ext>
            </a:extLst>
          </p:cNvPr>
          <p:cNvSpPr>
            <a:spLocks noGrp="1"/>
          </p:cNvSpPr>
          <p:nvPr>
            <p:ph idx="1"/>
          </p:nvPr>
        </p:nvSpPr>
        <p:spPr/>
        <p:txBody>
          <a:bodyPr>
            <a:normAutofit/>
          </a:bodyPr>
          <a:lstStyle/>
          <a:p>
            <a:pPr>
              <a:lnSpc>
                <a:spcPct val="150000"/>
              </a:lnSpc>
              <a:buSzPct val="60000"/>
              <a:buFont typeface="Wingdings" pitchFamily="2" charset="2"/>
              <a:buChar char="Ø"/>
            </a:pPr>
            <a:r>
              <a:rPr lang="en-US" dirty="0">
                <a:solidFill>
                  <a:schemeClr val="bg1"/>
                </a:solidFill>
              </a:rPr>
              <a:t>Twee </a:t>
            </a:r>
            <a:r>
              <a:rPr lang="en-US" dirty="0" err="1">
                <a:solidFill>
                  <a:schemeClr val="bg1"/>
                </a:solidFill>
              </a:rPr>
              <a:t>jaar</a:t>
            </a:r>
            <a:r>
              <a:rPr lang="en-US" dirty="0">
                <a:solidFill>
                  <a:schemeClr val="bg1"/>
                </a:solidFill>
              </a:rPr>
              <a:t> </a:t>
            </a:r>
            <a:r>
              <a:rPr lang="en-US" dirty="0" err="1">
                <a:solidFill>
                  <a:schemeClr val="bg1"/>
                </a:solidFill>
              </a:rPr>
              <a:t>lang</a:t>
            </a:r>
            <a:r>
              <a:rPr lang="en-US" dirty="0">
                <a:solidFill>
                  <a:schemeClr val="bg1"/>
                </a:solidFill>
              </a:rPr>
              <a:t> </a:t>
            </a:r>
            <a:r>
              <a:rPr lang="en-US" dirty="0" err="1">
                <a:solidFill>
                  <a:schemeClr val="bg1"/>
                </a:solidFill>
              </a:rPr>
              <a:t>bediscussieerd</a:t>
            </a:r>
            <a:r>
              <a:rPr lang="en-US" dirty="0">
                <a:solidFill>
                  <a:schemeClr val="bg1"/>
                </a:solidFill>
              </a:rPr>
              <a:t> in de VN</a:t>
            </a:r>
          </a:p>
          <a:p>
            <a:pPr>
              <a:lnSpc>
                <a:spcPct val="150000"/>
              </a:lnSpc>
              <a:buSzPct val="60000"/>
              <a:buFont typeface="Wingdings" pitchFamily="2" charset="2"/>
              <a:buChar char="Ø"/>
            </a:pPr>
            <a:r>
              <a:rPr lang="en-US" dirty="0">
                <a:solidFill>
                  <a:schemeClr val="bg1"/>
                </a:solidFill>
              </a:rPr>
              <a:t> </a:t>
            </a:r>
            <a:r>
              <a:rPr lang="en-US" dirty="0" err="1">
                <a:solidFill>
                  <a:schemeClr val="bg1"/>
                </a:solidFill>
              </a:rPr>
              <a:t>Ondertekend</a:t>
            </a:r>
            <a:r>
              <a:rPr lang="en-US" dirty="0">
                <a:solidFill>
                  <a:schemeClr val="bg1"/>
                </a:solidFill>
              </a:rPr>
              <a:t> door </a:t>
            </a:r>
            <a:r>
              <a:rPr lang="en-US" dirty="0" err="1">
                <a:solidFill>
                  <a:schemeClr val="bg1"/>
                </a:solidFill>
              </a:rPr>
              <a:t>bijna</a:t>
            </a:r>
            <a:r>
              <a:rPr lang="en-US" dirty="0">
                <a:solidFill>
                  <a:schemeClr val="bg1"/>
                </a:solidFill>
              </a:rPr>
              <a:t> </a:t>
            </a:r>
            <a:r>
              <a:rPr lang="en-US" dirty="0" err="1">
                <a:solidFill>
                  <a:schemeClr val="bg1"/>
                </a:solidFill>
              </a:rPr>
              <a:t>alle</a:t>
            </a:r>
            <a:r>
              <a:rPr lang="en-US" dirty="0">
                <a:solidFill>
                  <a:schemeClr val="bg1"/>
                </a:solidFill>
              </a:rPr>
              <a:t> </a:t>
            </a:r>
            <a:r>
              <a:rPr lang="en-US" dirty="0" err="1">
                <a:solidFill>
                  <a:schemeClr val="bg1"/>
                </a:solidFill>
              </a:rPr>
              <a:t>landen</a:t>
            </a:r>
            <a:r>
              <a:rPr lang="en-US" dirty="0">
                <a:solidFill>
                  <a:schemeClr val="bg1"/>
                </a:solidFill>
              </a:rPr>
              <a:t> (193 </a:t>
            </a:r>
            <a:r>
              <a:rPr lang="en-US" dirty="0" err="1">
                <a:solidFill>
                  <a:schemeClr val="bg1"/>
                </a:solidFill>
              </a:rPr>
              <a:t>lidstaten</a:t>
            </a:r>
            <a:r>
              <a:rPr lang="en-US" dirty="0">
                <a:solidFill>
                  <a:schemeClr val="bg1"/>
                </a:solidFill>
              </a:rPr>
              <a:t>)</a:t>
            </a:r>
          </a:p>
          <a:p>
            <a:pPr>
              <a:lnSpc>
                <a:spcPct val="150000"/>
              </a:lnSpc>
              <a:buSzPct val="60000"/>
              <a:buFont typeface="Wingdings" pitchFamily="2" charset="2"/>
              <a:buChar char="Ø"/>
            </a:pPr>
            <a:r>
              <a:rPr lang="en-US" b="1" dirty="0">
                <a:solidFill>
                  <a:schemeClr val="bg1"/>
                </a:solidFill>
              </a:rPr>
              <a:t> </a:t>
            </a:r>
            <a:r>
              <a:rPr lang="en-US" b="1" dirty="0" err="1">
                <a:solidFill>
                  <a:schemeClr val="bg1"/>
                </a:solidFill>
              </a:rPr>
              <a:t>Opvolger</a:t>
            </a:r>
            <a:r>
              <a:rPr lang="en-US" b="1" dirty="0">
                <a:solidFill>
                  <a:schemeClr val="bg1"/>
                </a:solidFill>
              </a:rPr>
              <a:t> van de Millennium </a:t>
            </a:r>
            <a:r>
              <a:rPr lang="en-US" b="1" dirty="0" err="1">
                <a:solidFill>
                  <a:schemeClr val="bg1"/>
                </a:solidFill>
              </a:rPr>
              <a:t>Doelen</a:t>
            </a:r>
            <a:endParaRPr lang="en-US" dirty="0">
              <a:solidFill>
                <a:schemeClr val="bg1"/>
              </a:solidFill>
            </a:endParaRPr>
          </a:p>
          <a:p>
            <a:pPr>
              <a:lnSpc>
                <a:spcPct val="150000"/>
              </a:lnSpc>
              <a:buSzPct val="60000"/>
              <a:buFont typeface="Wingdings" pitchFamily="2" charset="2"/>
              <a:buChar char="Ø"/>
            </a:pPr>
            <a:endParaRPr lang="en-US" b="1" dirty="0">
              <a:solidFill>
                <a:schemeClr val="bg1"/>
              </a:solidFill>
              <a:latin typeface="Merriweather" panose="02060503050406030704" pitchFamily="18" charset="77"/>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67" y="4063507"/>
            <a:ext cx="3954622" cy="296596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95298" y="3502855"/>
            <a:ext cx="4702159" cy="35266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36808268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493076-0DDA-B44A-842B-552050EDF427}"/>
              </a:ext>
            </a:extLst>
          </p:cNvPr>
          <p:cNvSpPr>
            <a:spLocks noGrp="1"/>
          </p:cNvSpPr>
          <p:nvPr>
            <p:ph type="title"/>
          </p:nvPr>
        </p:nvSpPr>
        <p:spPr/>
        <p:txBody>
          <a:bodyPr/>
          <a:lstStyle/>
          <a:p>
            <a:r>
              <a:rPr lang="en-US" dirty="0">
                <a:solidFill>
                  <a:schemeClr val="bg1"/>
                </a:solidFill>
                <a:latin typeface="+mn-lt"/>
              </a:rPr>
              <a:t>Wat is </a:t>
            </a:r>
            <a:r>
              <a:rPr lang="en-US" dirty="0" err="1">
                <a:solidFill>
                  <a:schemeClr val="bg1"/>
                </a:solidFill>
                <a:latin typeface="+mn-lt"/>
              </a:rPr>
              <a:t>duurzame</a:t>
            </a:r>
            <a:r>
              <a:rPr lang="en-US" dirty="0">
                <a:solidFill>
                  <a:schemeClr val="bg1"/>
                </a:solidFill>
                <a:latin typeface="+mn-lt"/>
              </a:rPr>
              <a:t> </a:t>
            </a:r>
            <a:r>
              <a:rPr lang="en-US" dirty="0" err="1">
                <a:solidFill>
                  <a:schemeClr val="bg1"/>
                </a:solidFill>
                <a:latin typeface="+mn-lt"/>
              </a:rPr>
              <a:t>ontwikkeling</a:t>
            </a:r>
            <a:r>
              <a:rPr lang="en-US" dirty="0">
                <a:solidFill>
                  <a:schemeClr val="bg1"/>
                </a:solidFill>
                <a:latin typeface="+mn-lt"/>
              </a:rPr>
              <a:t>?</a:t>
            </a:r>
          </a:p>
        </p:txBody>
      </p:sp>
      <p:sp>
        <p:nvSpPr>
          <p:cNvPr id="3" name="Content Placeholder 2">
            <a:extLst>
              <a:ext uri="{FF2B5EF4-FFF2-40B4-BE49-F238E27FC236}">
                <a16:creationId xmlns:a16="http://schemas.microsoft.com/office/drawing/2014/main" id="{8FD6500E-3259-C148-9C39-4B11C04E85E6}"/>
              </a:ext>
            </a:extLst>
          </p:cNvPr>
          <p:cNvSpPr>
            <a:spLocks noGrp="1"/>
          </p:cNvSpPr>
          <p:nvPr>
            <p:ph idx="1"/>
          </p:nvPr>
        </p:nvSpPr>
        <p:spPr>
          <a:xfrm>
            <a:off x="838200" y="1825624"/>
            <a:ext cx="4931535" cy="4639569"/>
          </a:xfrm>
        </p:spPr>
        <p:txBody>
          <a:bodyPr/>
          <a:lstStyle/>
          <a:p>
            <a:r>
              <a:rPr lang="en-US" dirty="0" err="1">
                <a:solidFill>
                  <a:schemeClr val="bg1"/>
                </a:solidFill>
              </a:rPr>
              <a:t>Een</a:t>
            </a:r>
            <a:r>
              <a:rPr lang="en-US" dirty="0">
                <a:solidFill>
                  <a:schemeClr val="bg1"/>
                </a:solidFill>
              </a:rPr>
              <a:t> </a:t>
            </a:r>
            <a:r>
              <a:rPr lang="en-US" dirty="0" err="1">
                <a:solidFill>
                  <a:schemeClr val="bg1"/>
                </a:solidFill>
              </a:rPr>
              <a:t>ontwikkeling</a:t>
            </a:r>
            <a:r>
              <a:rPr lang="en-US" dirty="0">
                <a:solidFill>
                  <a:schemeClr val="bg1"/>
                </a:solidFill>
              </a:rPr>
              <a:t> die </a:t>
            </a:r>
            <a:r>
              <a:rPr lang="en-US" dirty="0" err="1">
                <a:solidFill>
                  <a:schemeClr val="bg1"/>
                </a:solidFill>
              </a:rPr>
              <a:t>voorziet</a:t>
            </a:r>
            <a:r>
              <a:rPr lang="en-US" dirty="0">
                <a:solidFill>
                  <a:schemeClr val="bg1"/>
                </a:solidFill>
              </a:rPr>
              <a:t> in de </a:t>
            </a:r>
            <a:r>
              <a:rPr lang="en-US" dirty="0" err="1">
                <a:solidFill>
                  <a:schemeClr val="bg1"/>
                </a:solidFill>
              </a:rPr>
              <a:t>behoeften</a:t>
            </a:r>
            <a:r>
              <a:rPr lang="en-US" dirty="0">
                <a:solidFill>
                  <a:schemeClr val="bg1"/>
                </a:solidFill>
              </a:rPr>
              <a:t> van de </a:t>
            </a:r>
            <a:r>
              <a:rPr lang="en-US" dirty="0" err="1">
                <a:solidFill>
                  <a:schemeClr val="bg1"/>
                </a:solidFill>
              </a:rPr>
              <a:t>huidige</a:t>
            </a:r>
            <a:r>
              <a:rPr lang="en-US" dirty="0">
                <a:solidFill>
                  <a:schemeClr val="bg1"/>
                </a:solidFill>
              </a:rPr>
              <a:t> </a:t>
            </a:r>
            <a:r>
              <a:rPr lang="en-US" dirty="0" err="1">
                <a:solidFill>
                  <a:schemeClr val="bg1"/>
                </a:solidFill>
              </a:rPr>
              <a:t>generatie</a:t>
            </a:r>
            <a:r>
              <a:rPr lang="en-US" dirty="0">
                <a:solidFill>
                  <a:schemeClr val="bg1"/>
                </a:solidFill>
              </a:rPr>
              <a:t>, </a:t>
            </a:r>
            <a:r>
              <a:rPr lang="en-US" dirty="0" err="1">
                <a:solidFill>
                  <a:schemeClr val="bg1"/>
                </a:solidFill>
              </a:rPr>
              <a:t>zonder</a:t>
            </a:r>
            <a:r>
              <a:rPr lang="en-US" dirty="0">
                <a:solidFill>
                  <a:schemeClr val="bg1"/>
                </a:solidFill>
              </a:rPr>
              <a:t> </a:t>
            </a:r>
            <a:r>
              <a:rPr lang="en-US" dirty="0" err="1">
                <a:solidFill>
                  <a:schemeClr val="bg1"/>
                </a:solidFill>
              </a:rPr>
              <a:t>dat</a:t>
            </a:r>
            <a:r>
              <a:rPr lang="en-US" dirty="0">
                <a:solidFill>
                  <a:schemeClr val="bg1"/>
                </a:solidFill>
              </a:rPr>
              <a:t> </a:t>
            </a:r>
            <a:r>
              <a:rPr lang="en-US" dirty="0" err="1">
                <a:solidFill>
                  <a:schemeClr val="bg1"/>
                </a:solidFill>
              </a:rPr>
              <a:t>daarmee</a:t>
            </a:r>
            <a:r>
              <a:rPr lang="en-US" dirty="0">
                <a:solidFill>
                  <a:schemeClr val="bg1"/>
                </a:solidFill>
              </a:rPr>
              <a:t> de </a:t>
            </a:r>
            <a:r>
              <a:rPr lang="en-US" dirty="0" err="1">
                <a:solidFill>
                  <a:schemeClr val="bg1"/>
                </a:solidFill>
              </a:rPr>
              <a:t>behoeften</a:t>
            </a:r>
            <a:r>
              <a:rPr lang="en-US" dirty="0">
                <a:solidFill>
                  <a:schemeClr val="bg1"/>
                </a:solidFill>
              </a:rPr>
              <a:t> van </a:t>
            </a:r>
            <a:r>
              <a:rPr lang="en-US" dirty="0" err="1">
                <a:solidFill>
                  <a:schemeClr val="bg1"/>
                </a:solidFill>
              </a:rPr>
              <a:t>toekomstige</a:t>
            </a:r>
            <a:r>
              <a:rPr lang="en-US" dirty="0">
                <a:solidFill>
                  <a:schemeClr val="bg1"/>
                </a:solidFill>
              </a:rPr>
              <a:t> </a:t>
            </a:r>
            <a:r>
              <a:rPr lang="en-US" dirty="0" err="1">
                <a:solidFill>
                  <a:schemeClr val="bg1"/>
                </a:solidFill>
              </a:rPr>
              <a:t>generaties</a:t>
            </a:r>
            <a:r>
              <a:rPr lang="en-US" dirty="0">
                <a:solidFill>
                  <a:schemeClr val="bg1"/>
                </a:solidFill>
              </a:rPr>
              <a:t>, </a:t>
            </a:r>
            <a:r>
              <a:rPr lang="en-US" dirty="0" err="1">
                <a:solidFill>
                  <a:schemeClr val="bg1"/>
                </a:solidFill>
              </a:rPr>
              <a:t>zowel</a:t>
            </a:r>
            <a:r>
              <a:rPr lang="en-US" dirty="0">
                <a:solidFill>
                  <a:schemeClr val="bg1"/>
                </a:solidFill>
              </a:rPr>
              <a:t> </a:t>
            </a:r>
            <a:r>
              <a:rPr lang="en-US" dirty="0" err="1">
                <a:solidFill>
                  <a:schemeClr val="bg1"/>
                </a:solidFill>
              </a:rPr>
              <a:t>hier</a:t>
            </a:r>
            <a:r>
              <a:rPr lang="en-US" dirty="0">
                <a:solidFill>
                  <a:schemeClr val="bg1"/>
                </a:solidFill>
              </a:rPr>
              <a:t> </a:t>
            </a:r>
            <a:r>
              <a:rPr lang="en-US" dirty="0" err="1">
                <a:solidFill>
                  <a:schemeClr val="bg1"/>
                </a:solidFill>
              </a:rPr>
              <a:t>als</a:t>
            </a:r>
            <a:r>
              <a:rPr lang="en-US" dirty="0">
                <a:solidFill>
                  <a:schemeClr val="bg1"/>
                </a:solidFill>
              </a:rPr>
              <a:t> in </a:t>
            </a:r>
            <a:r>
              <a:rPr lang="en-US" dirty="0" err="1">
                <a:solidFill>
                  <a:schemeClr val="bg1"/>
                </a:solidFill>
              </a:rPr>
              <a:t>andere</a:t>
            </a:r>
            <a:r>
              <a:rPr lang="en-US" dirty="0">
                <a:solidFill>
                  <a:schemeClr val="bg1"/>
                </a:solidFill>
              </a:rPr>
              <a:t> </a:t>
            </a:r>
            <a:r>
              <a:rPr lang="en-US" dirty="0" err="1">
                <a:solidFill>
                  <a:schemeClr val="bg1"/>
                </a:solidFill>
              </a:rPr>
              <a:t>delen</a:t>
            </a:r>
            <a:r>
              <a:rPr lang="en-US" dirty="0">
                <a:solidFill>
                  <a:schemeClr val="bg1"/>
                </a:solidFill>
              </a:rPr>
              <a:t> van de </a:t>
            </a:r>
            <a:r>
              <a:rPr lang="en-US" dirty="0" err="1">
                <a:solidFill>
                  <a:schemeClr val="bg1"/>
                </a:solidFill>
              </a:rPr>
              <a:t>wereld</a:t>
            </a:r>
            <a:r>
              <a:rPr lang="en-US" dirty="0">
                <a:solidFill>
                  <a:schemeClr val="bg1"/>
                </a:solidFill>
              </a:rPr>
              <a:t>, in </a:t>
            </a:r>
            <a:r>
              <a:rPr lang="en-US" dirty="0" err="1">
                <a:solidFill>
                  <a:schemeClr val="bg1"/>
                </a:solidFill>
              </a:rPr>
              <a:t>gevaar</a:t>
            </a:r>
            <a:r>
              <a:rPr lang="en-US" dirty="0">
                <a:solidFill>
                  <a:schemeClr val="bg1"/>
                </a:solidFill>
              </a:rPr>
              <a:t> </a:t>
            </a:r>
            <a:r>
              <a:rPr lang="en-US" dirty="0" err="1">
                <a:solidFill>
                  <a:schemeClr val="bg1"/>
                </a:solidFill>
              </a:rPr>
              <a:t>worden</a:t>
            </a:r>
            <a:r>
              <a:rPr lang="en-US" dirty="0">
                <a:solidFill>
                  <a:schemeClr val="bg1"/>
                </a:solidFill>
              </a:rPr>
              <a:t> </a:t>
            </a:r>
            <a:r>
              <a:rPr lang="en-US" dirty="0" err="1">
                <a:solidFill>
                  <a:schemeClr val="bg1"/>
                </a:solidFill>
              </a:rPr>
              <a:t>gebracht</a:t>
            </a:r>
            <a:r>
              <a:rPr lang="en-US" dirty="0">
                <a:solidFill>
                  <a:schemeClr val="bg1"/>
                </a:solidFill>
              </a:rPr>
              <a:t>.</a:t>
            </a:r>
          </a:p>
          <a:p>
            <a:endParaRPr lang="en-US" dirty="0">
              <a:latin typeface="Merriweather" panose="02060503050406030704" pitchFamily="18" charset="77"/>
            </a:endParaRPr>
          </a:p>
        </p:txBody>
      </p:sp>
      <p:pic>
        <p:nvPicPr>
          <p:cNvPr id="5" name="Picture 4">
            <a:extLst>
              <a:ext uri="{FF2B5EF4-FFF2-40B4-BE49-F238E27FC236}">
                <a16:creationId xmlns:a16="http://schemas.microsoft.com/office/drawing/2014/main" id="{CC13276C-18F1-4E42-A8A7-070F43F1BE49}"/>
              </a:ext>
            </a:extLst>
          </p:cNvPr>
          <p:cNvPicPr>
            <a:picLocks noChangeAspect="1"/>
          </p:cNvPicPr>
          <p:nvPr/>
        </p:nvPicPr>
        <p:blipFill>
          <a:blip r:embed="rId3"/>
          <a:stretch>
            <a:fillRect/>
          </a:stretch>
        </p:blipFill>
        <p:spPr>
          <a:xfrm>
            <a:off x="6530660" y="1497357"/>
            <a:ext cx="5296101" cy="5296101"/>
          </a:xfrm>
          <a:prstGeom prst="rect">
            <a:avLst/>
          </a:prstGeom>
        </p:spPr>
      </p:pic>
    </p:spTree>
    <p:extLst>
      <p:ext uri="{BB962C8B-B14F-4D97-AF65-F5344CB8AC3E}">
        <p14:creationId xmlns:p14="http://schemas.microsoft.com/office/powerpoint/2010/main" val="4491435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39C404F-99E9-C344-B1BD-B338983AD9D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B0E7700-33D7-5242-9061-F1D0104F7698}"/>
              </a:ext>
            </a:extLst>
          </p:cNvPr>
          <p:cNvSpPr>
            <a:spLocks noGrp="1"/>
          </p:cNvSpPr>
          <p:nvPr>
            <p:ph type="title"/>
          </p:nvPr>
        </p:nvSpPr>
        <p:spPr/>
        <p:txBody>
          <a:bodyPr>
            <a:normAutofit/>
          </a:bodyPr>
          <a:lstStyle/>
          <a:p>
            <a:r>
              <a:rPr lang="en-US" dirty="0">
                <a:solidFill>
                  <a:schemeClr val="bg1"/>
                </a:solidFill>
                <a:latin typeface="+mn-lt"/>
              </a:rPr>
              <a:t>Wat </a:t>
            </a:r>
            <a:r>
              <a:rPr lang="en-US" dirty="0" err="1">
                <a:solidFill>
                  <a:schemeClr val="bg1"/>
                </a:solidFill>
                <a:latin typeface="+mn-lt"/>
              </a:rPr>
              <a:t>zijn</a:t>
            </a:r>
            <a:r>
              <a:rPr lang="en-US" dirty="0">
                <a:solidFill>
                  <a:schemeClr val="bg1"/>
                </a:solidFill>
                <a:latin typeface="+mn-lt"/>
              </a:rPr>
              <a:t> </a:t>
            </a:r>
            <a:r>
              <a:rPr lang="en-US" dirty="0" err="1">
                <a:solidFill>
                  <a:schemeClr val="bg1"/>
                </a:solidFill>
                <a:latin typeface="+mn-lt"/>
              </a:rPr>
              <a:t>dan</a:t>
            </a:r>
            <a:r>
              <a:rPr lang="en-US" dirty="0">
                <a:solidFill>
                  <a:schemeClr val="bg1"/>
                </a:solidFill>
                <a:latin typeface="+mn-lt"/>
              </a:rPr>
              <a:t> </a:t>
            </a:r>
            <a:r>
              <a:rPr lang="en-US" dirty="0" err="1">
                <a:solidFill>
                  <a:schemeClr val="bg1"/>
                </a:solidFill>
                <a:latin typeface="+mn-lt"/>
              </a:rPr>
              <a:t>duurzame</a:t>
            </a:r>
            <a:r>
              <a:rPr lang="en-US" dirty="0">
                <a:solidFill>
                  <a:schemeClr val="bg1"/>
                </a:solidFill>
                <a:latin typeface="+mn-lt"/>
              </a:rPr>
              <a:t> </a:t>
            </a:r>
            <a:r>
              <a:rPr lang="en-US" dirty="0" err="1">
                <a:solidFill>
                  <a:schemeClr val="bg1"/>
                </a:solidFill>
                <a:latin typeface="+mn-lt"/>
              </a:rPr>
              <a:t>doelen</a:t>
            </a:r>
            <a:r>
              <a:rPr lang="en-US" dirty="0">
                <a:solidFill>
                  <a:schemeClr val="bg1"/>
                </a:solidFill>
                <a:latin typeface="+mn-lt"/>
              </a:rPr>
              <a:t>?</a:t>
            </a:r>
            <a:br>
              <a:rPr lang="en-US" dirty="0">
                <a:latin typeface="+mn-lt"/>
              </a:rPr>
            </a:br>
            <a:endParaRPr lang="en-US" dirty="0">
              <a:latin typeface="+mn-lt"/>
            </a:endParaRPr>
          </a:p>
        </p:txBody>
      </p:sp>
      <p:sp>
        <p:nvSpPr>
          <p:cNvPr id="3" name="Content Placeholder 2">
            <a:extLst>
              <a:ext uri="{FF2B5EF4-FFF2-40B4-BE49-F238E27FC236}">
                <a16:creationId xmlns:a16="http://schemas.microsoft.com/office/drawing/2014/main" id="{7BD1AD20-8DCC-2440-AFE5-7E928C8FF51F}"/>
              </a:ext>
            </a:extLst>
          </p:cNvPr>
          <p:cNvSpPr>
            <a:spLocks noGrp="1"/>
          </p:cNvSpPr>
          <p:nvPr>
            <p:ph idx="1"/>
          </p:nvPr>
        </p:nvSpPr>
        <p:spPr>
          <a:xfrm>
            <a:off x="838200" y="3429000"/>
            <a:ext cx="10515600" cy="2432866"/>
          </a:xfrm>
        </p:spPr>
        <p:txBody>
          <a:bodyPr/>
          <a:lstStyle/>
          <a:p>
            <a:r>
              <a:rPr lang="en-US" dirty="0" err="1">
                <a:solidFill>
                  <a:schemeClr val="bg1"/>
                </a:solidFill>
              </a:rPr>
              <a:t>Ecologisch</a:t>
            </a:r>
            <a:r>
              <a:rPr lang="en-US" dirty="0">
                <a:solidFill>
                  <a:schemeClr val="bg1"/>
                </a:solidFill>
              </a:rPr>
              <a:t> </a:t>
            </a:r>
            <a:r>
              <a:rPr lang="en-US" dirty="0" err="1">
                <a:solidFill>
                  <a:schemeClr val="bg1"/>
                </a:solidFill>
              </a:rPr>
              <a:t>houdbaar</a:t>
            </a:r>
            <a:endParaRPr lang="en-US" dirty="0">
              <a:solidFill>
                <a:schemeClr val="bg1"/>
              </a:solidFill>
            </a:endParaRPr>
          </a:p>
          <a:p>
            <a:r>
              <a:rPr lang="en-US" dirty="0" err="1">
                <a:solidFill>
                  <a:schemeClr val="bg1"/>
                </a:solidFill>
              </a:rPr>
              <a:t>Economisch</a:t>
            </a:r>
            <a:r>
              <a:rPr lang="en-US" dirty="0">
                <a:solidFill>
                  <a:schemeClr val="bg1"/>
                </a:solidFill>
              </a:rPr>
              <a:t> </a:t>
            </a:r>
            <a:r>
              <a:rPr lang="en-US" dirty="0" err="1">
                <a:solidFill>
                  <a:schemeClr val="bg1"/>
                </a:solidFill>
              </a:rPr>
              <a:t>een</a:t>
            </a:r>
            <a:r>
              <a:rPr lang="en-US" dirty="0">
                <a:solidFill>
                  <a:schemeClr val="bg1"/>
                </a:solidFill>
              </a:rPr>
              <a:t> </a:t>
            </a:r>
            <a:r>
              <a:rPr lang="en-US" dirty="0" err="1">
                <a:solidFill>
                  <a:schemeClr val="bg1"/>
                </a:solidFill>
              </a:rPr>
              <a:t>langetermijnperspectief</a:t>
            </a:r>
            <a:r>
              <a:rPr lang="en-US" dirty="0">
                <a:solidFill>
                  <a:schemeClr val="bg1"/>
                </a:solidFill>
              </a:rPr>
              <a:t> </a:t>
            </a:r>
          </a:p>
          <a:p>
            <a:r>
              <a:rPr lang="en-US" dirty="0" err="1">
                <a:solidFill>
                  <a:schemeClr val="bg1"/>
                </a:solidFill>
              </a:rPr>
              <a:t>Rechtvaardige</a:t>
            </a:r>
            <a:r>
              <a:rPr lang="en-US" dirty="0">
                <a:solidFill>
                  <a:schemeClr val="bg1"/>
                </a:solidFill>
              </a:rPr>
              <a:t> </a:t>
            </a:r>
            <a:r>
              <a:rPr lang="en-US" dirty="0" err="1">
                <a:solidFill>
                  <a:schemeClr val="bg1"/>
                </a:solidFill>
              </a:rPr>
              <a:t>en</a:t>
            </a:r>
            <a:r>
              <a:rPr lang="en-US" dirty="0">
                <a:solidFill>
                  <a:schemeClr val="bg1"/>
                </a:solidFill>
              </a:rPr>
              <a:t> </a:t>
            </a:r>
            <a:r>
              <a:rPr lang="en-US" dirty="0" err="1">
                <a:solidFill>
                  <a:schemeClr val="bg1"/>
                </a:solidFill>
              </a:rPr>
              <a:t>stabiele</a:t>
            </a:r>
            <a:r>
              <a:rPr lang="en-US" dirty="0">
                <a:solidFill>
                  <a:schemeClr val="bg1"/>
                </a:solidFill>
              </a:rPr>
              <a:t> </a:t>
            </a:r>
            <a:r>
              <a:rPr lang="en-US" dirty="0" err="1">
                <a:solidFill>
                  <a:schemeClr val="bg1"/>
                </a:solidFill>
              </a:rPr>
              <a:t>sociale</a:t>
            </a:r>
            <a:r>
              <a:rPr lang="en-US" dirty="0">
                <a:solidFill>
                  <a:schemeClr val="bg1"/>
                </a:solidFill>
              </a:rPr>
              <a:t> </a:t>
            </a:r>
            <a:r>
              <a:rPr lang="en-US" dirty="0" err="1">
                <a:solidFill>
                  <a:schemeClr val="bg1"/>
                </a:solidFill>
              </a:rPr>
              <a:t>verhoudingen</a:t>
            </a:r>
            <a:r>
              <a:rPr lang="en-US" dirty="0">
                <a:solidFill>
                  <a:schemeClr val="bg1"/>
                </a:solidFill>
              </a:rPr>
              <a:t> </a:t>
            </a:r>
            <a:r>
              <a:rPr lang="en-US" dirty="0" err="1">
                <a:solidFill>
                  <a:schemeClr val="bg1"/>
                </a:solidFill>
              </a:rPr>
              <a:t>opleveren</a:t>
            </a:r>
            <a:endParaRPr lang="en-US" dirty="0">
              <a:solidFill>
                <a:schemeClr val="bg1"/>
              </a:solidFill>
            </a:endParaRPr>
          </a:p>
          <a:p>
            <a:endParaRPr lang="en-US" dirty="0"/>
          </a:p>
        </p:txBody>
      </p:sp>
    </p:spTree>
    <p:extLst>
      <p:ext uri="{BB962C8B-B14F-4D97-AF65-F5344CB8AC3E}">
        <p14:creationId xmlns:p14="http://schemas.microsoft.com/office/powerpoint/2010/main" val="37928657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9DB7349-71EA-E14A-8592-5CD10E4DC90D}"/>
              </a:ext>
            </a:extLst>
          </p:cNvPr>
          <p:cNvPicPr>
            <a:picLocks noChangeAspect="1"/>
          </p:cNvPicPr>
          <p:nvPr/>
        </p:nvPicPr>
        <p:blipFill>
          <a:blip r:embed="rId3"/>
          <a:stretch>
            <a:fillRect/>
          </a:stretch>
        </p:blipFill>
        <p:spPr>
          <a:xfrm>
            <a:off x="0" y="1151815"/>
            <a:ext cx="12192000" cy="5377112"/>
          </a:xfrm>
          <a:prstGeom prst="rect">
            <a:avLst/>
          </a:prstGeom>
        </p:spPr>
      </p:pic>
      <p:sp>
        <p:nvSpPr>
          <p:cNvPr id="6" name="TextBox 5">
            <a:extLst>
              <a:ext uri="{FF2B5EF4-FFF2-40B4-BE49-F238E27FC236}">
                <a16:creationId xmlns:a16="http://schemas.microsoft.com/office/drawing/2014/main" id="{5039BE98-E56D-7043-90FC-10A11B2CE8C1}"/>
              </a:ext>
            </a:extLst>
          </p:cNvPr>
          <p:cNvSpPr txBox="1"/>
          <p:nvPr/>
        </p:nvSpPr>
        <p:spPr>
          <a:xfrm>
            <a:off x="1594022" y="197708"/>
            <a:ext cx="8822724" cy="954107"/>
          </a:xfrm>
          <a:prstGeom prst="rect">
            <a:avLst/>
          </a:prstGeom>
          <a:noFill/>
        </p:spPr>
        <p:txBody>
          <a:bodyPr wrap="square" rtlCol="0">
            <a:spAutoFit/>
          </a:bodyPr>
          <a:lstStyle/>
          <a:p>
            <a:pPr algn="ctr"/>
            <a:r>
              <a:rPr lang="en-US" sz="2800" dirty="0" err="1">
                <a:solidFill>
                  <a:schemeClr val="bg1"/>
                </a:solidFill>
              </a:rPr>
              <a:t>Voorganger</a:t>
            </a:r>
            <a:r>
              <a:rPr lang="en-US" sz="2800" dirty="0">
                <a:solidFill>
                  <a:schemeClr val="bg1"/>
                </a:solidFill>
              </a:rPr>
              <a:t>: Millennium Development Goals (MDGs), 2000-2015</a:t>
            </a:r>
          </a:p>
        </p:txBody>
      </p:sp>
    </p:spTree>
    <p:extLst>
      <p:ext uri="{BB962C8B-B14F-4D97-AF65-F5344CB8AC3E}">
        <p14:creationId xmlns:p14="http://schemas.microsoft.com/office/powerpoint/2010/main" val="344137674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5494</TotalTime>
  <Words>1937</Words>
  <Application>Microsoft Macintosh PowerPoint</Application>
  <PresentationFormat>Widescreen</PresentationFormat>
  <Paragraphs>238</Paragraphs>
  <Slides>34</Slides>
  <Notes>29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34</vt:i4>
      </vt:variant>
    </vt:vector>
  </HeadingPairs>
  <TitlesOfParts>
    <vt:vector size="41" baseType="lpstr">
      <vt:lpstr>Arial</vt:lpstr>
      <vt:lpstr>Avenir Next Condensed</vt:lpstr>
      <vt:lpstr>Calibri</vt:lpstr>
      <vt:lpstr>Calibri Light</vt:lpstr>
      <vt:lpstr>Merriweather</vt:lpstr>
      <vt:lpstr>Wingdings</vt:lpstr>
      <vt:lpstr>Office Theme</vt:lpstr>
      <vt:lpstr>PowerPoint Presentation</vt:lpstr>
      <vt:lpstr>A Look at the Sustainable Development Goals </vt:lpstr>
      <vt:lpstr>PowerPoint Presentation</vt:lpstr>
      <vt:lpstr>SDG’s</vt:lpstr>
      <vt:lpstr>Indicatoren en database</vt:lpstr>
      <vt:lpstr>Waar komen ze vandaan?</vt:lpstr>
      <vt:lpstr>Wat is duurzame ontwikkeling?</vt:lpstr>
      <vt:lpstr>Wat zijn dan duurzame doelen? </vt:lpstr>
      <vt:lpstr>PowerPoint Presentation</vt:lpstr>
      <vt:lpstr>PowerPoint Presentation</vt:lpstr>
      <vt:lpstr>PowerPoint Presentation</vt:lpstr>
      <vt:lpstr>PowerPoint Presentation</vt:lpstr>
      <vt:lpstr>PowerPoint Presentation</vt:lpstr>
      <vt:lpstr>Maar…</vt:lpstr>
      <vt:lpstr>Verschillen </vt:lpstr>
      <vt:lpstr>PowerPoint Presentation</vt:lpstr>
      <vt:lpstr>Holistische aanpak</vt:lpstr>
      <vt:lpstr>PowerPoint Presentation</vt:lpstr>
      <vt:lpstr>PowerPoint Presentation</vt:lpstr>
      <vt:lpstr>SDG’s &gt; #GlobalGoals campagne</vt:lpstr>
      <vt:lpstr>SDG’s: voor de show/goede sier?</vt:lpstr>
      <vt:lpstr>SDG Charter</vt:lpstr>
      <vt:lpstr>PowerPoint Presentation</vt:lpstr>
      <vt:lpstr>Kanttekeningen bij SDGs</vt:lpstr>
      <vt:lpstr>Zijn de juiste prioriteiten gesteld?</vt:lpstr>
      <vt:lpstr>Gaan SDG’s wel tot de kern van problemen?</vt:lpstr>
      <vt:lpstr>Gaan SDG’s wel tot de kern van problemen?</vt:lpstr>
      <vt:lpstr>Technocratisch en vrijwillige nationale rapportage</vt:lpstr>
      <vt:lpstr>Bottom up aanpak?</vt:lpstr>
      <vt:lpstr> Empowerment van gemeenschappen en activisten?  2017 was deadliest year for environmental activism  Global Witness: At least 207 activists were killed, with Brazil, the Philippines and Colombia named as the most dangerous countries</vt:lpstr>
      <vt:lpstr>Trade-off’s tussen SDG’s? </vt:lpstr>
      <vt:lpstr>Hoe verder?</vt:lpstr>
      <vt:lpstr>Hoe verder?</vt:lpstr>
      <vt:lpstr>Voorbij blije boodschappen en gekleurde plaatjes</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Mol, L.W.M. (Laura)</cp:lastModifiedBy>
  <cp:revision>86</cp:revision>
  <dcterms:created xsi:type="dcterms:W3CDTF">2019-01-21T10:37:35Z</dcterms:created>
  <dcterms:modified xsi:type="dcterms:W3CDTF">2019-02-06T15:54:22Z</dcterms:modified>
</cp:coreProperties>
</file>